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4.png" ContentType="image/png"/>
  <Override PartName="/ppt/media/image27.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png" ContentType="image/png"/>
  <Override PartName="/ppt/media/image26.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1.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69.xml.rels" ContentType="application/vnd.openxmlformats-package.relationships+xml"/>
  <Override PartName="/ppt/slides/_rels/slide165.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120.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6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56.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43.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158.xml.rels" ContentType="application/vnd.openxmlformats-package.relationships+xml"/>
  <Override PartName="/ppt/slides/_rels/slide30.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67.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83.xml.rels" ContentType="application/vnd.openxmlformats-package.relationships+xml"/>
  <Override PartName="/ppt/slides/_rels/slide39.xml.rels" ContentType="application/vnd.openxmlformats-package.relationships+xml"/>
  <Override PartName="/ppt/slides/_rels/slide116.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97.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_rels/slide55.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166.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xml.rels" ContentType="application/vnd.openxmlformats-package.relationships+xml"/>
  <Override PartName="/ppt/slides/_rels/slide40.xml.rels" ContentType="application/vnd.openxmlformats-package.relationships+xml"/>
  <Override PartName="/ppt/slides/_rels/slide168.xml.rels" ContentType="application/vnd.openxmlformats-package.relationships+xml"/>
  <Override PartName="/ppt/slides/_rels/slide2.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60.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66.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168.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67.xml" ContentType="application/vnd.openxmlformats-officedocument.presentationml.slide+xml"/>
  <Override PartName="/ppt/slides/slide1.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6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165.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Lst>
  <p:sldSz cx="119983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170" Type="http://schemas.openxmlformats.org/officeDocument/2006/relationships/slide" Target="slides/slide16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599760" y="1768680"/>
            <a:ext cx="1079820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25" name="PlaceHolder 3"/>
          <p:cNvSpPr>
            <a:spLocks noGrp="1"/>
          </p:cNvSpPr>
          <p:nvPr>
            <p:ph type="body"/>
          </p:nvPr>
        </p:nvSpPr>
        <p:spPr>
          <a:xfrm>
            <a:off x="599760" y="4058640"/>
            <a:ext cx="10798200" cy="20908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28"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29" name="PlaceHolder 4"/>
          <p:cNvSpPr>
            <a:spLocks noGrp="1"/>
          </p:cNvSpPr>
          <p:nvPr>
            <p:ph type="body"/>
          </p:nvPr>
        </p:nvSpPr>
        <p:spPr>
          <a:xfrm>
            <a:off x="599760" y="405864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30" name="PlaceHolder 5"/>
          <p:cNvSpPr>
            <a:spLocks noGrp="1"/>
          </p:cNvSpPr>
          <p:nvPr>
            <p:ph type="body"/>
          </p:nvPr>
        </p:nvSpPr>
        <p:spPr>
          <a:xfrm>
            <a:off x="6132960" y="405864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599760" y="1768680"/>
            <a:ext cx="347688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33" name="PlaceHolder 3"/>
          <p:cNvSpPr>
            <a:spLocks noGrp="1"/>
          </p:cNvSpPr>
          <p:nvPr>
            <p:ph type="body"/>
          </p:nvPr>
        </p:nvSpPr>
        <p:spPr>
          <a:xfrm>
            <a:off x="4250880" y="1768680"/>
            <a:ext cx="347688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34" name="PlaceHolder 4"/>
          <p:cNvSpPr>
            <a:spLocks noGrp="1"/>
          </p:cNvSpPr>
          <p:nvPr>
            <p:ph type="body"/>
          </p:nvPr>
        </p:nvSpPr>
        <p:spPr>
          <a:xfrm>
            <a:off x="7902000" y="1768680"/>
            <a:ext cx="347688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35" name="PlaceHolder 5"/>
          <p:cNvSpPr>
            <a:spLocks noGrp="1"/>
          </p:cNvSpPr>
          <p:nvPr>
            <p:ph type="body"/>
          </p:nvPr>
        </p:nvSpPr>
        <p:spPr>
          <a:xfrm>
            <a:off x="599760" y="4058640"/>
            <a:ext cx="347688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6"/>
          <p:cNvSpPr>
            <a:spLocks noGrp="1"/>
          </p:cNvSpPr>
          <p:nvPr>
            <p:ph type="body"/>
          </p:nvPr>
        </p:nvSpPr>
        <p:spPr>
          <a:xfrm>
            <a:off x="4250880" y="4058640"/>
            <a:ext cx="347688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37" name="PlaceHolder 7"/>
          <p:cNvSpPr>
            <a:spLocks noGrp="1"/>
          </p:cNvSpPr>
          <p:nvPr>
            <p:ph type="body"/>
          </p:nvPr>
        </p:nvSpPr>
        <p:spPr>
          <a:xfrm>
            <a:off x="7902000" y="4058640"/>
            <a:ext cx="3476880" cy="20908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599760" y="1768680"/>
            <a:ext cx="10798200" cy="4384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599760" y="1768680"/>
            <a:ext cx="10798200" cy="43840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1800" spc="-1" strike="noStrike">
              <a:solidFill>
                <a:srgbClr val="000000"/>
              </a:solidFill>
              <a:latin typeface="Arial"/>
            </a:endParaRPr>
          </a:p>
        </p:txBody>
      </p:sp>
      <p:sp>
        <p:nvSpPr>
          <p:cNvPr id="8"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99760" y="301320"/>
            <a:ext cx="10798200" cy="5850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13" name="PlaceHolder 3"/>
          <p:cNvSpPr>
            <a:spLocks noGrp="1"/>
          </p:cNvSpPr>
          <p:nvPr>
            <p:ph type="body"/>
          </p:nvPr>
        </p:nvSpPr>
        <p:spPr>
          <a:xfrm>
            <a:off x="6132960" y="1768680"/>
            <a:ext cx="5269320" cy="4384080"/>
          </a:xfrm>
          <a:prstGeom prst="rect">
            <a:avLst/>
          </a:prstGeom>
        </p:spPr>
        <p:txBody>
          <a:bodyPr lIns="0" rIns="0" tIns="0" bIns="0">
            <a:normAutofit/>
          </a:bodyPr>
          <a:p>
            <a:endParaRPr b="0" lang="en-US" sz="1800" spc="-1" strike="noStrike">
              <a:solidFill>
                <a:srgbClr val="000000"/>
              </a:solidFill>
              <a:latin typeface="Arial"/>
            </a:endParaRPr>
          </a:p>
        </p:txBody>
      </p:sp>
      <p:sp>
        <p:nvSpPr>
          <p:cNvPr id="14" name="PlaceHolder 4"/>
          <p:cNvSpPr>
            <a:spLocks noGrp="1"/>
          </p:cNvSpPr>
          <p:nvPr>
            <p:ph type="body"/>
          </p:nvPr>
        </p:nvSpPr>
        <p:spPr>
          <a:xfrm>
            <a:off x="599760" y="405864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599760" y="1768680"/>
            <a:ext cx="5269320" cy="4384080"/>
          </a:xfrm>
          <a:prstGeom prst="rect">
            <a:avLst/>
          </a:prstGeom>
        </p:spPr>
        <p:txBody>
          <a:bodyPr lIns="0" rIns="0" tIns="0" bIns="0">
            <a:normAutofit/>
          </a:bodyPr>
          <a:p>
            <a:endParaRPr b="0" lang="en-US" sz="1800" spc="-1" strike="noStrike">
              <a:solidFill>
                <a:srgbClr val="000000"/>
              </a:solidFill>
              <a:latin typeface="Arial"/>
            </a:endParaRPr>
          </a:p>
        </p:txBody>
      </p:sp>
      <p:sp>
        <p:nvSpPr>
          <p:cNvPr id="17"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18" name="PlaceHolder 4"/>
          <p:cNvSpPr>
            <a:spLocks noGrp="1"/>
          </p:cNvSpPr>
          <p:nvPr>
            <p:ph type="body"/>
          </p:nvPr>
        </p:nvSpPr>
        <p:spPr>
          <a:xfrm>
            <a:off x="6132960" y="405864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99760" y="301320"/>
            <a:ext cx="10798200" cy="1261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599760" y="176868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21" name="PlaceHolder 3"/>
          <p:cNvSpPr>
            <a:spLocks noGrp="1"/>
          </p:cNvSpPr>
          <p:nvPr>
            <p:ph type="body"/>
          </p:nvPr>
        </p:nvSpPr>
        <p:spPr>
          <a:xfrm>
            <a:off x="6132960" y="1768680"/>
            <a:ext cx="5269320" cy="2090880"/>
          </a:xfrm>
          <a:prstGeom prst="rect">
            <a:avLst/>
          </a:prstGeom>
        </p:spPr>
        <p:txBody>
          <a:bodyPr lIns="0" rIns="0" tIns="0" bIns="0">
            <a:normAutofit/>
          </a:bodyPr>
          <a:p>
            <a:endParaRPr b="0" lang="en-US" sz="1800" spc="-1" strike="noStrike">
              <a:solidFill>
                <a:srgbClr val="000000"/>
              </a:solidFill>
              <a:latin typeface="Arial"/>
            </a:endParaRPr>
          </a:p>
        </p:txBody>
      </p:sp>
      <p:sp>
        <p:nvSpPr>
          <p:cNvPr id="22" name="PlaceHolder 4"/>
          <p:cNvSpPr>
            <a:spLocks noGrp="1"/>
          </p:cNvSpPr>
          <p:nvPr>
            <p:ph type="body"/>
          </p:nvPr>
        </p:nvSpPr>
        <p:spPr>
          <a:xfrm>
            <a:off x="599760" y="4058640"/>
            <a:ext cx="10798200" cy="20908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99760" y="301320"/>
            <a:ext cx="10798200" cy="1261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599760" y="1768680"/>
            <a:ext cx="107982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4.xml.rels><?xml version="1.0" encoding="UTF-8"?>
<Relationships xmlns="http://schemas.openxmlformats.org/package/2006/relationships"><Relationship Id="rId1" Type="http://schemas.openxmlformats.org/officeDocument/2006/relationships/hyperlink" Target="https://www.tutorialrepublic.com/css-reference/css-background-color-property.php" TargetMode="External"/><Relationship Id="rId2" Type="http://schemas.openxmlformats.org/officeDocument/2006/relationships/slideLayout" Target="../slideLayouts/slideLayout1.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8.xml.rels><?xml version="1.0" encoding="UTF-8"?>
<Relationships xmlns="http://schemas.openxmlformats.org/package/2006/relationships"><Relationship Id="rId1" Type="http://schemas.openxmlformats.org/officeDocument/2006/relationships/hyperlink" Target="https://www.tutorialrepublic.com/css-tutorial/css3-animations.php" TargetMode="External"/><Relationship Id="rId2" Type="http://schemas.openxmlformats.org/officeDocument/2006/relationships/slideLayout" Target="../slideLayouts/slideLayout1.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6.xml.rels><?xml version="1.0" encoding="UTF-8"?>
<Relationships xmlns="http://schemas.openxmlformats.org/package/2006/relationships"><Relationship Id="rId1" Type="http://schemas.openxmlformats.org/officeDocument/2006/relationships/hyperlink" Target="https://www.tutorialrepublic.com/css-reference/css3-box-shadow-property.php" TargetMode="External"/><Relationship Id="rId2" Type="http://schemas.openxmlformats.org/officeDocument/2006/relationships/slideLayout" Target="../slideLayouts/slideLayout1.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TextShape 1"/>
          <p:cNvSpPr/>
          <p:nvPr/>
        </p:nvSpPr>
        <p:spPr>
          <a:xfrm>
            <a:off x="1872000" y="2131560"/>
            <a:ext cx="8135640" cy="1496520"/>
          </a:xfrm>
          <a:prstGeom prst="rect">
            <a:avLst/>
          </a:prstGeom>
          <a:noFill/>
          <a:ln w="0">
            <a:noFill/>
          </a:ln>
        </p:spPr>
        <p:style>
          <a:lnRef idx="0"/>
          <a:fillRef idx="0"/>
          <a:effectRef idx="0"/>
          <a:fontRef idx="minor"/>
        </p:style>
        <p:txBody>
          <a:bodyPr lIns="36000" rIns="36000" tIns="36000" bIns="36000" anchor="ctr">
            <a:noAutofit/>
          </a:bodyPr>
          <a:p>
            <a:pPr algn="ctr">
              <a:lnSpc>
                <a:spcPct val="115000"/>
              </a:lnSpc>
            </a:pPr>
            <a:r>
              <a:rPr b="1" lang="en-IN" sz="2800" spc="-1" strike="noStrike">
                <a:solidFill>
                  <a:srgbClr val="000000"/>
                </a:solidFill>
                <a:latin typeface="Noto Sans Regular"/>
                <a:ea typeface="DejaVu Sans"/>
              </a:rPr>
              <a:t>RESPONSIVE WEB DESIGN </a:t>
            </a:r>
            <a:endParaRPr b="0" lang="en-IN" sz="2800" spc="-1" strike="noStrike">
              <a:latin typeface="Arial"/>
            </a:endParaRPr>
          </a:p>
          <a:p>
            <a:pPr algn="ctr">
              <a:lnSpc>
                <a:spcPct val="115000"/>
              </a:lnSpc>
            </a:pPr>
            <a:r>
              <a:rPr b="1" lang="en-IN" sz="2800" spc="-1" strike="noStrike">
                <a:solidFill>
                  <a:srgbClr val="000000"/>
                </a:solidFill>
                <a:latin typeface="Noto Sans Regular"/>
                <a:ea typeface="DejaVu Sans"/>
              </a:rPr>
              <a:t>&amp; </a:t>
            </a:r>
            <a:endParaRPr b="0" lang="en-IN" sz="2800" spc="-1" strike="noStrike">
              <a:latin typeface="Arial"/>
            </a:endParaRPr>
          </a:p>
          <a:p>
            <a:pPr algn="ctr">
              <a:lnSpc>
                <a:spcPct val="115000"/>
              </a:lnSpc>
            </a:pPr>
            <a:r>
              <a:rPr b="1" lang="en-IN" sz="2800" spc="-1" strike="noStrike">
                <a:solidFill>
                  <a:srgbClr val="000000"/>
                </a:solidFill>
                <a:latin typeface="Noto Sans Regular"/>
                <a:ea typeface="DejaVu Sans"/>
              </a:rPr>
              <a:t>BOOTSTRAP GRID SYSTEM</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Picture 127" descr=""/>
          <p:cNvPicPr/>
          <p:nvPr/>
        </p:nvPicPr>
        <p:blipFill>
          <a:blip r:embed="rId1"/>
          <a:stretch/>
        </p:blipFill>
        <p:spPr>
          <a:xfrm>
            <a:off x="611280" y="1032480"/>
            <a:ext cx="10764360" cy="544716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Rectangle 1"/>
          <p:cNvSpPr/>
          <p:nvPr/>
        </p:nvSpPr>
        <p:spPr>
          <a:xfrm>
            <a:off x="886680" y="179280"/>
            <a:ext cx="8111160" cy="7408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initial-scale=1.0"&gt;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box-sizing: border-box;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.row::after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content: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clear: both;</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table;</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[class*="col-"]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float: left;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html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font-family: "Lucida Sans", sans-serif;</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Rectangle 1"/>
          <p:cNvSpPr/>
          <p:nvPr/>
        </p:nvSpPr>
        <p:spPr>
          <a:xfrm>
            <a:off x="1030680" y="395640"/>
            <a:ext cx="899748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.header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#9933cc;</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.menu ul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list-style-type: none;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margin: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.menu li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8px;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margin-bottom: 7px;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#33b5e5;</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box-shadow: 0 1px 3px rgba(0,0,0,0.12), 0 1px 2px rgba(0,0,0,0.24);</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.menu li:hover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#0099cc;</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Rectangle 1"/>
          <p:cNvSpPr/>
          <p:nvPr/>
        </p:nvSpPr>
        <p:spPr>
          <a:xfrm>
            <a:off x="814680" y="686520"/>
            <a:ext cx="1065672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.aside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#33b5e5;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14px;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box-shadow: 0 1px 3px rgba(0,0,0,0.12), 0 1px 2px rgba(0,0,0,0.24);</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.footer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#0099cc;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12px;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For mobile phones: */</a:t>
            </a:r>
            <a:endParaRPr b="0" lang="en-IN" sz="2000" spc="-1" strike="noStrike">
              <a:latin typeface="Arial"/>
            </a:endParaRPr>
          </a:p>
          <a:p>
            <a:pPr>
              <a:lnSpc>
                <a:spcPct val="100000"/>
              </a:lnSpc>
            </a:pPr>
            <a:r>
              <a:rPr b="0" lang="en-US" sz="2000" spc="-1" strike="noStrike">
                <a:solidFill>
                  <a:srgbClr val="000000"/>
                </a:solidFill>
                <a:latin typeface="Arial"/>
                <a:ea typeface="DejaVu Sans"/>
              </a:rPr>
              <a:t>[class*="col-"]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Rectangle 1"/>
          <p:cNvSpPr/>
          <p:nvPr/>
        </p:nvSpPr>
        <p:spPr>
          <a:xfrm>
            <a:off x="382680" y="611640"/>
            <a:ext cx="5997240" cy="4664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@media only screen and (min-width: 600px)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For tablets: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.col-s-1 {width: 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.col-s-2 {width: 16.66%;}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.col-s-3 {width: 25%;}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.col-s-4 {width: 33.33%;}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.col-s-5 {width: 41.66%;}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.col-s-6 {width: 50%;}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.col-s-7 {width: 58.33%;}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.col-s-8 {width: 66.66%;}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.col-s-9 {width: 75%;}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.col-s-10 {width: 83.33%;}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.col-s-11 {width: 91.66%;}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.col-s-12 {width: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
        <p:nvSpPr>
          <p:cNvPr id="213" name="Rectangle 2"/>
          <p:cNvSpPr/>
          <p:nvPr/>
        </p:nvSpPr>
        <p:spPr>
          <a:xfrm>
            <a:off x="5567040" y="1259640"/>
            <a:ext cx="5997240" cy="5274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@media only screen and (min-width: 768px)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For desktop: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 {width: 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.col-2 {width: 16.66%;}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.col-3 {width: 25%;}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.col-4 {width: 33.33%;}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.col-5 {width: 41.66%;}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.col-6 {width: 50%;}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.col-7 {width: 58.33%;}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.col-8 {width: 66.66%;}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.col-9 {width: 75%;}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.col-10 {width: 83.33%;}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.col-11 {width: 91.66%;}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.col-12 {width: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Rectangle 1"/>
          <p:cNvSpPr/>
          <p:nvPr/>
        </p:nvSpPr>
        <p:spPr>
          <a:xfrm>
            <a:off x="742680" y="686520"/>
            <a:ext cx="1072872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class="header"&gt;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&lt;h1&gt;Chania&lt;/h1&gt;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class="row"&gt;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class="col-3 col-s-3 menu"&gt;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&lt;ul&gt;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Flight&lt;/li&gt;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City&lt;/li&gt;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Island&lt;/li&gt;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Food&lt;/li&gt;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&lt;/ul&gt;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class="col-6 col-s-9"&gt;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&lt;h1&gt;The City&lt;/h1&gt;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Rectangle 1"/>
          <p:cNvSpPr/>
          <p:nvPr/>
        </p:nvSpPr>
        <p:spPr>
          <a:xfrm>
            <a:off x="454680" y="686520"/>
            <a:ext cx="11304720" cy="5883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&lt;div class="col-3 col-s-12"&gt;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class="aside"&gt;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&lt;h2&gt;What?&lt;/h2&gt;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a city on the island of Crete.&lt;/p&gt;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&lt;h2&gt;Where?&lt;/h2&gt;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&lt;p&gt;Crete is a Greek island in the Mediterranean Sea.&lt;/p&gt;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&lt;h2&gt;How?&lt;/h2&gt;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&lt;p&gt;You can reach Chania airport from all over Europe.&lt;/p&gt;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class="footer"&gt;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&lt;p&gt;Resize the browser window to see how the content respond to the resizing.&lt;/p&gt;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Rectangle 1"/>
          <p:cNvSpPr/>
          <p:nvPr/>
        </p:nvSpPr>
        <p:spPr>
          <a:xfrm>
            <a:off x="238680" y="683640"/>
            <a:ext cx="1144908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Typical Device Breakpoints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There are tons of screens and devices with different heights and widths, so it is hard to create an exact breakpoint for each device. To keep things simple you could target five groups:</a:t>
            </a:r>
            <a:endParaRPr b="0" lang="en-IN" sz="2000" spc="-1" strike="noStrike">
              <a:latin typeface="Arial"/>
            </a:endParaRPr>
          </a:p>
        </p:txBody>
      </p:sp>
      <p:sp>
        <p:nvSpPr>
          <p:cNvPr id="217" name="Rectangle 3"/>
          <p:cNvSpPr/>
          <p:nvPr/>
        </p:nvSpPr>
        <p:spPr>
          <a:xfrm>
            <a:off x="454680" y="1907640"/>
            <a:ext cx="10512720" cy="5883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initial-scale=1.0"&gt;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.example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white;</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Extra small devices (phones, 600px and down) */</a:t>
            </a: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only screen and (max-width: 600px)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.example {background: red;}</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Small devices (portrait tablets and large phones, 600px and up)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only screen and (min-width: 600px)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.example {background: green;}</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Rectangle 1"/>
          <p:cNvSpPr/>
          <p:nvPr/>
        </p:nvSpPr>
        <p:spPr>
          <a:xfrm>
            <a:off x="382680" y="1379160"/>
            <a:ext cx="11304720" cy="4969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 Medium devices (landscape tablets, 768px and up)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only screen and (min-width: 768px)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.example {background: blue;}</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Large devices (laptops/desktops, 992px and up)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only screen and (min-width: 992px)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.example {background: orange;}</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Extra large devices (large laptops and desktops, 1200px and up)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only screen and (min-width: 1200px)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.example {background: pink;}</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Rectangle 1"/>
          <p:cNvSpPr/>
          <p:nvPr/>
        </p:nvSpPr>
        <p:spPr>
          <a:xfrm>
            <a:off x="670680" y="2210040"/>
            <a:ext cx="10800720" cy="3139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&lt;h2&gt;Typical Media Query Breakpoints&lt;/h2&gt;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&lt;p class="example"&gt;Resize the browser window to see how the background color of this paragraph changes on different screen sizes.&lt;/p&gt;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Rectangle 1"/>
          <p:cNvSpPr/>
          <p:nvPr/>
        </p:nvSpPr>
        <p:spPr>
          <a:xfrm>
            <a:off x="310680" y="683640"/>
            <a:ext cx="11377080" cy="1919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Arial"/>
                <a:ea typeface="DejaVu Sans"/>
              </a:rPr>
              <a:t>Orientation: Portrait / Landscape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queries can also be used to change layout of a page depending on the orientation of the browser.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You can have a set of CSS properties that will only apply when the browser window is wider than its height, a so called "Landscape" orientation:</a:t>
            </a:r>
            <a:endParaRPr b="0" lang="en-IN" sz="2000" spc="-1" strike="noStrike">
              <a:latin typeface="Arial"/>
            </a:endParaRPr>
          </a:p>
        </p:txBody>
      </p:sp>
      <p:sp>
        <p:nvSpPr>
          <p:cNvPr id="221" name="Rectangle 2"/>
          <p:cNvSpPr/>
          <p:nvPr/>
        </p:nvSpPr>
        <p:spPr>
          <a:xfrm>
            <a:off x="1606680" y="3636000"/>
            <a:ext cx="957672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@media only screen and (orientation: landscape) {</a:t>
            </a:r>
            <a:br/>
            <a:r>
              <a:rPr b="0" lang="en-US" sz="2000" spc="-1" strike="noStrike">
                <a:solidFill>
                  <a:srgbClr val="000000"/>
                </a:solidFill>
                <a:latin typeface="Arial"/>
                <a:ea typeface="DejaVu Sans"/>
              </a:rPr>
              <a:t>  body {</a:t>
            </a:r>
            <a:br/>
            <a:r>
              <a:rPr b="0" lang="en-US" sz="2000" spc="-1" strike="noStrike">
                <a:solidFill>
                  <a:srgbClr val="000000"/>
                </a:solidFill>
                <a:latin typeface="Arial"/>
                <a:ea typeface="DejaVu Sans"/>
              </a:rPr>
              <a:t>    background-color: lightblue;</a:t>
            </a:r>
            <a:br/>
            <a:r>
              <a:rPr b="0" lang="en-US" sz="2000" spc="-1" strike="noStrike">
                <a:solidFill>
                  <a:srgbClr val="000000"/>
                </a:solidFill>
                <a:latin typeface="Arial"/>
                <a:ea typeface="DejaVu Sans"/>
              </a:rPr>
              <a:t>  }</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p:nvPr/>
        </p:nvSpPr>
        <p:spPr>
          <a:xfrm>
            <a:off x="650520" y="1008000"/>
            <a:ext cx="5397120" cy="485280"/>
          </a:xfrm>
          <a:prstGeom prst="rect">
            <a:avLst/>
          </a:prstGeom>
          <a:noFill/>
          <a:ln w="0">
            <a:noFill/>
          </a:ln>
        </p:spPr>
        <p:style>
          <a:lnRef idx="0"/>
          <a:fillRef idx="0"/>
          <a:effectRef idx="0"/>
          <a:fontRef idx="minor"/>
        </p:style>
        <p:txBody>
          <a:bodyPr lIns="36000" rIns="36000" tIns="36000" bIns="36000" anchor="ctr">
            <a:noAutofit/>
          </a:bodyPr>
          <a:p>
            <a:pPr>
              <a:lnSpc>
                <a:spcPct val="100000"/>
              </a:lnSpc>
            </a:pPr>
            <a:r>
              <a:rPr b="1" lang="en-IN" sz="2800" spc="-1" strike="noStrike">
                <a:solidFill>
                  <a:srgbClr val="000000"/>
                </a:solidFill>
                <a:latin typeface="Noto Sans Regular"/>
                <a:ea typeface="DejaVu Sans"/>
              </a:rPr>
              <a:t>RESPONSIVE WEB DESIGN </a:t>
            </a:r>
            <a:endParaRPr b="0" lang="en-IN" sz="2800" spc="-1" strike="noStrike">
              <a:latin typeface="Arial"/>
            </a:endParaRPr>
          </a:p>
        </p:txBody>
      </p:sp>
      <p:sp>
        <p:nvSpPr>
          <p:cNvPr id="57" name="TextShape 2"/>
          <p:cNvSpPr/>
          <p:nvPr/>
        </p:nvSpPr>
        <p:spPr>
          <a:xfrm>
            <a:off x="1296000" y="1830600"/>
            <a:ext cx="9791640" cy="328104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Font typeface="StarSymbol"/>
              <a:buAutoNum type="arabicParenR"/>
            </a:pP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Responsive web design is an approach that allows design across </a:t>
            </a: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various devices (mobile, desktop, tablet, etc.).</a:t>
            </a:r>
            <a:endParaRPr b="0" lang="en-IN" sz="2200" spc="-1" strike="noStrike">
              <a:latin typeface="Arial"/>
            </a:endParaRPr>
          </a:p>
          <a:p>
            <a:pPr marL="216000" indent="-215640">
              <a:lnSpc>
                <a:spcPct val="200000"/>
              </a:lnSpc>
              <a:buClr>
                <a:srgbClr val="000000"/>
              </a:buClr>
              <a:buFont typeface="StarSymbol"/>
              <a:buAutoNum type="arabicParenR"/>
            </a:pP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Suggests design should respond to the user's behavior based on </a:t>
            </a: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screen size, platform and orientation.</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Rectangle 1"/>
          <p:cNvSpPr/>
          <p:nvPr/>
        </p:nvSpPr>
        <p:spPr>
          <a:xfrm>
            <a:off x="382680" y="467640"/>
            <a:ext cx="11377080" cy="13100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Arial"/>
                <a:ea typeface="DejaVu Sans"/>
              </a:rPr>
              <a:t>Hide Elements With Media Queries</a:t>
            </a:r>
            <a:endParaRPr b="0" lang="en-IN" sz="2000" spc="-1" strike="noStrike">
              <a:latin typeface="Arial"/>
            </a:endParaRPr>
          </a:p>
          <a:p>
            <a:pPr algn="ct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Another common use of media queries, is to hide elements on different screen sizes:</a:t>
            </a:r>
            <a:endParaRPr b="0" lang="en-IN" sz="2000" spc="-1" strike="noStrike">
              <a:latin typeface="Arial"/>
            </a:endParaRPr>
          </a:p>
          <a:p>
            <a:pPr>
              <a:lnSpc>
                <a:spcPct val="100000"/>
              </a:lnSpc>
            </a:pPr>
            <a:r>
              <a:rPr b="0" lang="en-US" sz="2000" spc="-1" strike="noStrike">
                <a:solidFill>
                  <a:srgbClr val="000000"/>
                </a:solidFill>
                <a:latin typeface="Arial"/>
                <a:ea typeface="DejaVu Sans"/>
              </a:rPr>
              <a:t>I will be hidden on small screens.</a:t>
            </a:r>
            <a:endParaRPr b="0" lang="en-IN" sz="2000" spc="-1" strike="noStrike">
              <a:latin typeface="Arial"/>
            </a:endParaRPr>
          </a:p>
        </p:txBody>
      </p:sp>
      <p:sp>
        <p:nvSpPr>
          <p:cNvPr id="223" name="Rectangle 2"/>
          <p:cNvSpPr/>
          <p:nvPr/>
        </p:nvSpPr>
        <p:spPr>
          <a:xfrm>
            <a:off x="670680" y="2764080"/>
            <a:ext cx="10512720" cy="1919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 If the screen size is 600px wide or less, hide the element */</a:t>
            </a:r>
            <a:br/>
            <a:r>
              <a:rPr b="0" lang="en-US" sz="2000" spc="-1" strike="noStrike">
                <a:solidFill>
                  <a:srgbClr val="000000"/>
                </a:solidFill>
                <a:latin typeface="Arial"/>
                <a:ea typeface="DejaVu Sans"/>
              </a:rPr>
              <a:t>@media only screen and (max-width: 600px) {</a:t>
            </a:r>
            <a:br/>
            <a:r>
              <a:rPr b="0" lang="en-US" sz="2000" spc="-1" strike="noStrike">
                <a:solidFill>
                  <a:srgbClr val="000000"/>
                </a:solidFill>
                <a:latin typeface="Arial"/>
                <a:ea typeface="DejaVu Sans"/>
              </a:rPr>
              <a:t>  div.example {</a:t>
            </a:r>
            <a:br/>
            <a:r>
              <a:rPr b="0" lang="en-US" sz="2000" spc="-1" strike="noStrike">
                <a:solidFill>
                  <a:srgbClr val="000000"/>
                </a:solidFill>
                <a:latin typeface="Arial"/>
                <a:ea typeface="DejaVu Sans"/>
              </a:rPr>
              <a:t>    display: none;</a:t>
            </a:r>
            <a:br/>
            <a:r>
              <a:rPr b="0" lang="en-US" sz="2000" spc="-1" strike="noStrike">
                <a:solidFill>
                  <a:srgbClr val="000000"/>
                </a:solidFill>
                <a:latin typeface="Arial"/>
                <a:ea typeface="DejaVu Sans"/>
              </a:rPr>
              <a:t>  }</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Rectangle 1"/>
          <p:cNvSpPr/>
          <p:nvPr/>
        </p:nvSpPr>
        <p:spPr>
          <a:xfrm>
            <a:off x="526680" y="539640"/>
            <a:ext cx="10872720" cy="16149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Arial"/>
                <a:ea typeface="DejaVu Sans"/>
              </a:rPr>
              <a:t>Change Font Size With Media Queries</a:t>
            </a:r>
            <a:endParaRPr b="0" lang="en-IN" sz="2000" spc="-1" strike="noStrike">
              <a:latin typeface="Arial"/>
            </a:endParaRPr>
          </a:p>
          <a:p>
            <a:pPr algn="ct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You can also use media queries to change the font size of an element on different screen sizes:</a:t>
            </a:r>
            <a:endParaRPr b="0" lang="en-IN" sz="2000" spc="-1" strike="noStrike">
              <a:latin typeface="Arial"/>
            </a:endParaRPr>
          </a:p>
          <a:p>
            <a:pPr>
              <a:lnSpc>
                <a:spcPct val="100000"/>
              </a:lnSpc>
            </a:pPr>
            <a:r>
              <a:rPr b="0" lang="en-US" sz="2000" spc="-1" strike="noStrike">
                <a:solidFill>
                  <a:srgbClr val="000000"/>
                </a:solidFill>
                <a:latin typeface="Arial"/>
                <a:ea typeface="DejaVu Sans"/>
              </a:rPr>
              <a:t>Variable Font Size.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Rectangle 1"/>
          <p:cNvSpPr/>
          <p:nvPr/>
        </p:nvSpPr>
        <p:spPr>
          <a:xfrm>
            <a:off x="1030680" y="395640"/>
            <a:ext cx="9504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div.example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lightgrey;</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screen and (min-width: 600px)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div.example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80px;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screen and (max-width: 600px)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div.example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Rectangle 1"/>
          <p:cNvSpPr/>
          <p:nvPr/>
        </p:nvSpPr>
        <p:spPr>
          <a:xfrm>
            <a:off x="526680" y="1517760"/>
            <a:ext cx="11160720" cy="405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&lt;h2&gt;Change the font size of an element on different screen sizes&lt;/h2&gt;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class="example"&gt;Example DIV.&lt;/div&gt;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&lt;p&gt;When the browser's width is 600px wide or less, set the font-size of DIV to 30px. When it is 601px or wider, set the font-size to 80px. Resize the browser window to see the effect.&lt;/p&gt;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Rectangle 1"/>
          <p:cNvSpPr/>
          <p:nvPr/>
        </p:nvSpPr>
        <p:spPr>
          <a:xfrm>
            <a:off x="166680" y="467640"/>
            <a:ext cx="11665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Responsive Web Design - Images</a:t>
            </a:r>
            <a:endParaRPr b="0" lang="en-IN" sz="2400" spc="-1" strike="noStrike">
              <a:latin typeface="Arial"/>
            </a:endParaRPr>
          </a:p>
        </p:txBody>
      </p:sp>
      <p:sp>
        <p:nvSpPr>
          <p:cNvPr id="228" name="Rectangle 1"/>
          <p:cNvSpPr/>
          <p:nvPr/>
        </p:nvSpPr>
        <p:spPr>
          <a:xfrm>
            <a:off x="238680" y="1337760"/>
            <a:ext cx="11593080" cy="141696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Using The width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If the </a:t>
            </a:r>
            <a:r>
              <a:rPr b="0" lang="en-US" sz="2000" spc="-1" strike="noStrike">
                <a:solidFill>
                  <a:srgbClr val="dc143c"/>
                </a:solidFill>
                <a:latin typeface="Arial"/>
                <a:ea typeface="DejaVu Sans"/>
              </a:rPr>
              <a:t>width</a:t>
            </a:r>
            <a:r>
              <a:rPr b="0" lang="en-US" sz="2000" spc="-1" strike="noStrike">
                <a:solidFill>
                  <a:srgbClr val="000000"/>
                </a:solidFill>
                <a:latin typeface="Arial"/>
                <a:ea typeface="DejaVu Sans"/>
              </a:rPr>
              <a:t> property is set to a percentage and the </a:t>
            </a:r>
            <a:r>
              <a:rPr b="0" lang="en-US" sz="2000" spc="-1" strike="noStrike">
                <a:solidFill>
                  <a:srgbClr val="dc143c"/>
                </a:solidFill>
                <a:latin typeface="Arial"/>
                <a:ea typeface="DejaVu Sans"/>
              </a:rPr>
              <a:t>height</a:t>
            </a:r>
            <a:r>
              <a:rPr b="0" lang="en-US" sz="2000" spc="-1" strike="noStrike">
                <a:solidFill>
                  <a:srgbClr val="000000"/>
                </a:solidFill>
                <a:latin typeface="Arial"/>
                <a:ea typeface="DejaVu Sans"/>
              </a:rPr>
              <a:t> property is set to "auto", the image will be responsive and scale up and down: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Rectangle 1"/>
          <p:cNvSpPr/>
          <p:nvPr/>
        </p:nvSpPr>
        <p:spPr>
          <a:xfrm>
            <a:off x="598680" y="686520"/>
            <a:ext cx="11160720" cy="618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initial-scale=1.0"&gt;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img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height: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&lt;img src="img_chania.jpg" width="460" height="345"&gt;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&lt;p&gt;Resize the browser window to see how the image will scale.&lt;/p&gt;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Rectangle 1"/>
          <p:cNvSpPr/>
          <p:nvPr/>
        </p:nvSpPr>
        <p:spPr>
          <a:xfrm>
            <a:off x="238680" y="411840"/>
            <a:ext cx="11327400" cy="1416960"/>
          </a:xfrm>
          <a:prstGeom prst="rect">
            <a:avLst/>
          </a:prstGeom>
          <a:solidFill>
            <a:srgbClr val="ffffff"/>
          </a:solidFill>
          <a:ln w="9525">
            <a:noFill/>
          </a:ln>
        </p:spPr>
        <p:style>
          <a:lnRef idx="0"/>
          <a:fillRef idx="0"/>
          <a:effectRef idx="0"/>
          <a:fontRef idx="minor"/>
        </p:style>
        <p:txBody>
          <a:bodyPr lIns="0" rIns="0" tIns="98280" bIns="98280" anchor="ctr">
            <a:spAutoFit/>
          </a:bodyPr>
          <a:p>
            <a:pPr algn="ctr">
              <a:lnSpc>
                <a:spcPct val="100000"/>
              </a:lnSpc>
              <a:tabLst>
                <a:tab algn="l" pos="0"/>
              </a:tabLst>
            </a:pPr>
            <a:r>
              <a:rPr b="1" lang="en-US" sz="2000" spc="-1" strike="noStrike">
                <a:solidFill>
                  <a:srgbClr val="000000"/>
                </a:solidFill>
                <a:latin typeface="Arial"/>
                <a:ea typeface="DejaVu Sans"/>
              </a:rPr>
              <a:t>Using The max-width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If the </a:t>
            </a:r>
            <a:r>
              <a:rPr b="0" lang="en-US" sz="2000" spc="-1" strike="noStrike">
                <a:solidFill>
                  <a:srgbClr val="dc143c"/>
                </a:solidFill>
                <a:latin typeface="Arial"/>
                <a:ea typeface="DejaVu Sans"/>
              </a:rPr>
              <a:t>max-width</a:t>
            </a:r>
            <a:r>
              <a:rPr b="0" lang="en-US" sz="2000" spc="-1" strike="noStrike">
                <a:solidFill>
                  <a:srgbClr val="000000"/>
                </a:solidFill>
                <a:latin typeface="Arial"/>
                <a:ea typeface="DejaVu Sans"/>
              </a:rPr>
              <a:t> property is set to 100%, the image will scale down if it has to, but never scale up to be larger than its original size:</a:t>
            </a:r>
            <a:endParaRPr b="0" lang="en-IN" sz="2000" spc="-1" strike="noStrike">
              <a:latin typeface="Arial"/>
            </a:endParaRPr>
          </a:p>
        </p:txBody>
      </p:sp>
      <p:sp>
        <p:nvSpPr>
          <p:cNvPr id="231" name="Rectangle 3"/>
          <p:cNvSpPr/>
          <p:nvPr/>
        </p:nvSpPr>
        <p:spPr>
          <a:xfrm>
            <a:off x="1606680" y="2051640"/>
            <a:ext cx="10152720" cy="5851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name="viewport" content="width=device-width, initial-scale=1.0"&gt;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max-width: 100%;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height: auto;</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&lt;img src="img_chania.jpg" width="460" height="345"&gt;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&lt;p&gt;Resize the browser window to see how the image will scale when the width is less than 460px.&lt;/p&gt;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Rectangle 1"/>
          <p:cNvSpPr/>
          <p:nvPr/>
        </p:nvSpPr>
        <p:spPr>
          <a:xfrm>
            <a:off x="310680" y="467640"/>
            <a:ext cx="11449080" cy="395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Arial"/>
                <a:ea typeface="DejaVu Sans"/>
              </a:rPr>
              <a:t>Add an Image to The Example Web Page</a:t>
            </a:r>
            <a:endParaRPr b="0" lang="en-IN" sz="2000" spc="-1" strike="noStrike">
              <a:latin typeface="Arial"/>
            </a:endParaRPr>
          </a:p>
        </p:txBody>
      </p:sp>
      <p:sp>
        <p:nvSpPr>
          <p:cNvPr id="233" name="Rectangle 2"/>
          <p:cNvSpPr/>
          <p:nvPr/>
        </p:nvSpPr>
        <p:spPr>
          <a:xfrm>
            <a:off x="310680" y="611640"/>
            <a:ext cx="8255160" cy="6948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name="viewport" content="width=device-width, initial-scale=1.0"&gt;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box-sizing: border-box;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img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width: 100%;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height: auto;</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.row:after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content: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clear: both;</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table;</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[class*="col-"]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float: left;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width: 100%;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Rectangle 1"/>
          <p:cNvSpPr/>
          <p:nvPr/>
        </p:nvSpPr>
        <p:spPr>
          <a:xfrm>
            <a:off x="238680" y="261360"/>
            <a:ext cx="10584720" cy="7147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@media only screen and (min-width: 600px)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.col-s-1 {width: 8.33%;}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.col-s-2 {width: 16.66%;}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.col-s-3 {width: 25%;}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.col-s-4 {width: 33.33%;}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.col-s-5 {width: 41.66%;}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.col-s-6 {width: 50%;}</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.col-s-7 {width: 58.33%;}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.col-s-8 {width: 66.66%;}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.col-s-9 {width: 75%;}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.col-s-10 {width: 83.33%;}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.col-s-11 {width: 91.66%;}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.col-s-12 {width: 100%;}</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@media only screen and (min-width: 768px)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.col-1 {width: 8.33%;}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.col-2 {width: 16.66%;}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.col-3 {width: 25%;}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.col-4 {width: 33.33%;}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.col-5 {width: 41.66%;}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.col-6 {width: 50%;}</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.col-7 {width: 58.33%;}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.col-8 {width: 66.66%;}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.col-9 {width: 75%;}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.col-10 {width: 83.33%;}</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.col-11 {width: 91.66%;}</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.col-12 {width: 100%;}</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Rectangle 1"/>
          <p:cNvSpPr/>
          <p:nvPr/>
        </p:nvSpPr>
        <p:spPr>
          <a:xfrm>
            <a:off x="670680" y="409680"/>
            <a:ext cx="10512720" cy="6399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html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font-family: "Lucida Sans", sans-serif;</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.header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#9933cc;</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.menu ul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list-style-type: none;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margin: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.menu li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8px;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margin-bottom: 7px;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:#33b5e5;</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box-shadow: 0 1px 3px rgba(0,0,0,0.12), 0 1px 2px rgba(0,0,0,0.24);</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Picture 130" descr=""/>
          <p:cNvPicPr/>
          <p:nvPr/>
        </p:nvPicPr>
        <p:blipFill>
          <a:blip r:embed="rId1"/>
          <a:stretch/>
        </p:blipFill>
        <p:spPr>
          <a:xfrm>
            <a:off x="611280" y="1032480"/>
            <a:ext cx="10764360" cy="544716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Rectangle 1"/>
          <p:cNvSpPr/>
          <p:nvPr/>
        </p:nvSpPr>
        <p:spPr>
          <a:xfrm>
            <a:off x="454680" y="548280"/>
            <a:ext cx="10944720" cy="6125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.menu li:hover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#0099cc;</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.aside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#33b5e5;</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font-size: 14px;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box-shadow: 0 1px 3px rgba(0,0,0,0.12), 0 1px 2px rgba(0,0,0,0.24);</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.footer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#0099cc;</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font-size: 12px;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Rectangle 1"/>
          <p:cNvSpPr/>
          <p:nvPr/>
        </p:nvSpPr>
        <p:spPr>
          <a:xfrm>
            <a:off x="598680" y="548280"/>
            <a:ext cx="11016720" cy="6125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class="header"&gt;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&lt;h1&gt;Chania&lt;/h1&gt;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class="row"&gt;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class="col-3 col-s-3 menu"&gt;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Flight&lt;/li&gt;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City&lt;/li&gt;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Island&lt;/li&gt;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Food&lt;/li&gt;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class="col-6 col-s-9"&gt;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&lt;h1&gt;The City&lt;/h1&gt;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&lt;img src="img_chania.jpg" width="460" height="345"&gt;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Rectangle 1"/>
          <p:cNvSpPr/>
          <p:nvPr/>
        </p:nvSpPr>
        <p:spPr>
          <a:xfrm>
            <a:off x="382680" y="825120"/>
            <a:ext cx="11088720" cy="5578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&lt;div class="col-3 col-s-12"&gt;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class="aside"&gt;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&lt;h2&gt;What?&lt;/h2&gt;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a city on the island of Crete.&lt;/p&gt;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&lt;h2&gt;Where?&lt;/h2&gt;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&lt;p&gt;Crete is a Greek island in the Mediterranean Sea.&lt;/p&gt;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&lt;h2&gt;How?&lt;/h2&gt;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&lt;p&gt;You can reach Chania airport from all over Europe.&lt;/p&gt;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class="footer"&gt;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&lt;p&gt;Resize the browser window to see how the content respond to the resizing.&lt;/p&gt;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Rectangle 1"/>
          <p:cNvSpPr/>
          <p:nvPr/>
        </p:nvSpPr>
        <p:spPr>
          <a:xfrm>
            <a:off x="310680" y="1128960"/>
            <a:ext cx="11377080" cy="2941560"/>
          </a:xfrm>
          <a:prstGeom prst="rect">
            <a:avLst/>
          </a:prstGeom>
          <a:solidFill>
            <a:srgbClr val="ffffff"/>
          </a:solidFill>
          <a:ln w="9525">
            <a:noFill/>
          </a:ln>
        </p:spPr>
        <p:style>
          <a:lnRef idx="0"/>
          <a:fillRef idx="0"/>
          <a:effectRef idx="0"/>
          <a:fontRef idx="minor"/>
        </p:style>
        <p:txBody>
          <a:bodyPr lIns="0" rIns="0" tIns="98280" bIns="98280" anchor="ctr">
            <a:spAutoFit/>
          </a:bodyPr>
          <a:p>
            <a:pPr algn="ctr">
              <a:lnSpc>
                <a:spcPct val="100000"/>
              </a:lnSpc>
              <a:tabLst>
                <a:tab algn="l" pos="0"/>
              </a:tabLst>
            </a:pPr>
            <a:r>
              <a:rPr b="1" lang="en-US" sz="2000" spc="-1" strike="noStrike">
                <a:solidFill>
                  <a:srgbClr val="000000"/>
                </a:solidFill>
                <a:latin typeface="Arial"/>
                <a:ea typeface="DejaVu Sans"/>
              </a:rPr>
              <a:t>Background Images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Background images can also respond to resizing and scaling.</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Here we will show three different methods: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1. If the </a:t>
            </a:r>
            <a:r>
              <a:rPr b="0" lang="en-US" sz="2000" spc="-1" strike="noStrike">
                <a:solidFill>
                  <a:srgbClr val="dc143c"/>
                </a:solidFill>
                <a:latin typeface="Arial"/>
                <a:ea typeface="DejaVu Sans"/>
              </a:rPr>
              <a:t>background-size</a:t>
            </a:r>
            <a:r>
              <a:rPr b="0" lang="en-US" sz="2000" spc="-1" strike="noStrike">
                <a:solidFill>
                  <a:srgbClr val="000000"/>
                </a:solidFill>
                <a:latin typeface="Arial"/>
                <a:ea typeface="DejaVu Sans"/>
              </a:rPr>
              <a:t> property is set to "contain", the background image will scale, and try to fit the content area. However, the image will keep its aspect ratio (the proportional relationship between the image's width and height):</a:t>
            </a:r>
            <a:endParaRPr b="0" lang="en-IN" sz="2000" spc="-1" strike="noStrike">
              <a:latin typeface="Arial"/>
            </a:endParaRPr>
          </a:p>
        </p:txBody>
      </p:sp>
      <p:sp>
        <p:nvSpPr>
          <p:cNvPr id="240" name="Rectangle 2"/>
          <p:cNvSpPr/>
          <p:nvPr/>
        </p:nvSpPr>
        <p:spPr>
          <a:xfrm>
            <a:off x="2758680" y="4500000"/>
            <a:ext cx="5997240" cy="2284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div {</a:t>
            </a:r>
            <a:br/>
            <a:r>
              <a:rPr b="0" lang="en-US" sz="1800" spc="-1" strike="noStrike">
                <a:solidFill>
                  <a:srgbClr val="000000"/>
                </a:solidFill>
                <a:latin typeface="Arial"/>
                <a:ea typeface="DejaVu Sans"/>
              </a:rPr>
              <a:t>  width: 100%;</a:t>
            </a:r>
            <a:br/>
            <a:r>
              <a:rPr b="0" lang="en-US" sz="1800" spc="-1" strike="noStrike">
                <a:solidFill>
                  <a:srgbClr val="000000"/>
                </a:solidFill>
                <a:latin typeface="Arial"/>
                <a:ea typeface="DejaVu Sans"/>
              </a:rPr>
              <a:t>  height: 400px;</a:t>
            </a:r>
            <a:br/>
            <a:r>
              <a:rPr b="0" lang="en-US" sz="1800" spc="-1" strike="noStrike">
                <a:solidFill>
                  <a:srgbClr val="000000"/>
                </a:solidFill>
                <a:latin typeface="Arial"/>
                <a:ea typeface="DejaVu Sans"/>
              </a:rPr>
              <a:t>  background-image: url('img_flowers.jpg');</a:t>
            </a:r>
            <a:br/>
            <a:r>
              <a:rPr b="0" lang="en-US" sz="1800" spc="-1" strike="noStrike">
                <a:solidFill>
                  <a:srgbClr val="000000"/>
                </a:solidFill>
                <a:latin typeface="Arial"/>
                <a:ea typeface="DejaVu Sans"/>
              </a:rPr>
              <a:t>  background-repeat: no-repeat;</a:t>
            </a:r>
            <a:br/>
            <a:r>
              <a:rPr b="0" lang="en-US" sz="1800" spc="-1" strike="noStrike">
                <a:solidFill>
                  <a:srgbClr val="000000"/>
                </a:solidFill>
                <a:latin typeface="Arial"/>
                <a:ea typeface="DejaVu Sans"/>
              </a:rPr>
              <a:t>  background-size: contain;</a:t>
            </a:r>
            <a:br/>
            <a:r>
              <a:rPr b="0" lang="en-US" sz="1800" spc="-1" strike="noStrike">
                <a:solidFill>
                  <a:srgbClr val="000000"/>
                </a:solidFill>
                <a:latin typeface="Arial"/>
                <a:ea typeface="DejaVu Sans"/>
              </a:rPr>
              <a:t>  border: 1px solid red;</a:t>
            </a:r>
            <a:b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Rectangle 1"/>
          <p:cNvSpPr/>
          <p:nvPr/>
        </p:nvSpPr>
        <p:spPr>
          <a:xfrm>
            <a:off x="166680" y="395640"/>
            <a:ext cx="11593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Responsive Web Design - Videos</a:t>
            </a:r>
            <a:endParaRPr b="0" lang="en-IN" sz="2400" spc="-1" strike="noStrike">
              <a:latin typeface="Arial"/>
            </a:endParaRPr>
          </a:p>
        </p:txBody>
      </p:sp>
      <p:sp>
        <p:nvSpPr>
          <p:cNvPr id="242" name="Rectangle 1"/>
          <p:cNvSpPr/>
          <p:nvPr/>
        </p:nvSpPr>
        <p:spPr>
          <a:xfrm>
            <a:off x="238680" y="927720"/>
            <a:ext cx="11521080" cy="11120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0" lang="en-US" sz="2000" spc="-1" strike="noStrike">
                <a:solidFill>
                  <a:srgbClr val="000000"/>
                </a:solidFill>
                <a:latin typeface="Arial"/>
                <a:ea typeface="DejaVu Sans"/>
              </a:rPr>
              <a:t>Using The width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If the </a:t>
            </a:r>
            <a:r>
              <a:rPr b="0" lang="en-US" sz="2000" spc="-1" strike="noStrike">
                <a:solidFill>
                  <a:srgbClr val="dc143c"/>
                </a:solidFill>
                <a:latin typeface="Arial"/>
                <a:ea typeface="DejaVu Sans"/>
              </a:rPr>
              <a:t>width</a:t>
            </a:r>
            <a:r>
              <a:rPr b="0" lang="en-US" sz="2000" spc="-1" strike="noStrike">
                <a:solidFill>
                  <a:srgbClr val="000000"/>
                </a:solidFill>
                <a:latin typeface="Arial"/>
                <a:ea typeface="DejaVu Sans"/>
              </a:rPr>
              <a:t> property is set to 100%, the video player will be responsive and scale up and down: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Rectangle 1"/>
          <p:cNvSpPr/>
          <p:nvPr/>
        </p:nvSpPr>
        <p:spPr>
          <a:xfrm>
            <a:off x="238680" y="251280"/>
            <a:ext cx="11088720" cy="7713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initial-scale=1.0"&gt;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video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height: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&lt;video width="400" controls&gt;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&lt;source src="mov_bbb.mp4" type="video/mp4"&gt;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&lt;source src="mov_bbb.ogg" type="video/ogg"&gt;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Your browser does not support HTML5 video.</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&lt;/video&gt;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&lt;p&gt;Resize the browser window to see how the size of the video player will scale.&lt;/p&gt;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Rectangle 1"/>
          <p:cNvSpPr/>
          <p:nvPr/>
        </p:nvSpPr>
        <p:spPr>
          <a:xfrm>
            <a:off x="238680" y="401760"/>
            <a:ext cx="11449080" cy="141696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0" lang="en-US" sz="2000" spc="-1" strike="noStrike">
                <a:solidFill>
                  <a:srgbClr val="000000"/>
                </a:solidFill>
                <a:latin typeface="Arial"/>
                <a:ea typeface="DejaVu Sans"/>
              </a:rPr>
              <a:t>Using The max-width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If the </a:t>
            </a:r>
            <a:r>
              <a:rPr b="0" lang="en-US" sz="2000" spc="-1" strike="noStrike">
                <a:solidFill>
                  <a:srgbClr val="dc143c"/>
                </a:solidFill>
                <a:latin typeface="Arial"/>
                <a:ea typeface="DejaVu Sans"/>
              </a:rPr>
              <a:t>max-width</a:t>
            </a:r>
            <a:r>
              <a:rPr b="0" lang="en-US" sz="2000" spc="-1" strike="noStrike">
                <a:solidFill>
                  <a:srgbClr val="000000"/>
                </a:solidFill>
                <a:latin typeface="Arial"/>
                <a:ea typeface="DejaVu Sans"/>
              </a:rPr>
              <a:t> property is set to 100%, the video player will scale down if it has to, but never scale up to be larger than its original size:</a:t>
            </a:r>
            <a:endParaRPr b="0" lang="en-IN" sz="2000" spc="-1" strike="noStrike">
              <a:latin typeface="Arial"/>
            </a:endParaRPr>
          </a:p>
        </p:txBody>
      </p:sp>
      <p:sp>
        <p:nvSpPr>
          <p:cNvPr id="245" name="Rectangle 2"/>
          <p:cNvSpPr/>
          <p:nvPr/>
        </p:nvSpPr>
        <p:spPr>
          <a:xfrm>
            <a:off x="1030680" y="2267640"/>
            <a:ext cx="599724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video {</a:t>
            </a:r>
            <a:br/>
            <a:r>
              <a:rPr b="0" lang="en-US" sz="1800" spc="-1" strike="noStrike">
                <a:solidFill>
                  <a:srgbClr val="000000"/>
                </a:solidFill>
                <a:latin typeface="Arial"/>
                <a:ea typeface="DejaVu Sans"/>
              </a:rPr>
              <a:t>  max-width: 100%;</a:t>
            </a:r>
            <a:br/>
            <a:r>
              <a:rPr b="0" lang="en-US" sz="1800" spc="-1" strike="noStrike">
                <a:solidFill>
                  <a:srgbClr val="000000"/>
                </a:solidFill>
                <a:latin typeface="Arial"/>
                <a:ea typeface="DejaVu Sans"/>
              </a:rPr>
              <a:t>  height: auto;</a:t>
            </a:r>
            <a:br/>
            <a:r>
              <a:rPr b="0" lang="en-US" sz="1800" spc="-1" strike="noStrike">
                <a:solidFill>
                  <a:srgbClr val="000000"/>
                </a:solidFill>
                <a:latin typeface="Arial"/>
                <a:ea typeface="DejaVu Sans"/>
              </a:rPr>
              <a:t>}</a:t>
            </a:r>
            <a:endParaRPr b="0" lang="en-IN" sz="1800" spc="-1" strike="noStrike">
              <a:latin typeface="Arial"/>
            </a:endParaRPr>
          </a:p>
        </p:txBody>
      </p:sp>
      <p:sp>
        <p:nvSpPr>
          <p:cNvPr id="246" name="Rectangle 3"/>
          <p:cNvSpPr/>
          <p:nvPr/>
        </p:nvSpPr>
        <p:spPr>
          <a:xfrm>
            <a:off x="238680" y="3708000"/>
            <a:ext cx="11521080" cy="1187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Arial"/>
                <a:ea typeface="DejaVu Sans"/>
              </a:rPr>
              <a:t>Add a Video to the Example Web Page</a:t>
            </a:r>
            <a:endParaRPr b="0" lang="en-IN" sz="1800" spc="-1" strike="noStrike">
              <a:latin typeface="Arial"/>
            </a:endParaRPr>
          </a:p>
          <a:p>
            <a:pPr algn="ct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We want to add a video in our example web page. The video will be resized to always take up all the available space:</a:t>
            </a:r>
            <a:endParaRPr b="0" lang="en-IN" sz="1800" spc="-1" strike="noStrike">
              <a:latin typeface="Arial"/>
            </a:endParaRPr>
          </a:p>
        </p:txBody>
      </p:sp>
      <p:sp>
        <p:nvSpPr>
          <p:cNvPr id="247" name="Rectangle 4"/>
          <p:cNvSpPr/>
          <p:nvPr/>
        </p:nvSpPr>
        <p:spPr>
          <a:xfrm>
            <a:off x="2182680" y="5436000"/>
            <a:ext cx="599724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video {</a:t>
            </a:r>
            <a:br/>
            <a:r>
              <a:rPr b="0" lang="en-US" sz="1800" spc="-1" strike="noStrike">
                <a:solidFill>
                  <a:srgbClr val="000000"/>
                </a:solidFill>
                <a:latin typeface="Arial"/>
                <a:ea typeface="DejaVu Sans"/>
              </a:rPr>
              <a:t>  width: 100%;</a:t>
            </a:r>
            <a:br/>
            <a:r>
              <a:rPr b="0" lang="en-US" sz="1800" spc="-1" strike="noStrike">
                <a:solidFill>
                  <a:srgbClr val="000000"/>
                </a:solidFill>
                <a:latin typeface="Arial"/>
                <a:ea typeface="DejaVu Sans"/>
              </a:rPr>
              <a:t>  height: auto;</a:t>
            </a:r>
            <a:b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p:nvPr/>
        </p:nvSpPr>
        <p:spPr>
          <a:xfrm>
            <a:off x="1008000" y="917640"/>
            <a:ext cx="9647640" cy="396720"/>
          </a:xfrm>
          <a:prstGeom prst="rect">
            <a:avLst/>
          </a:prstGeom>
          <a:noFill/>
          <a:ln w="0">
            <a:noFill/>
          </a:ln>
        </p:spPr>
        <p:style>
          <a:lnRef idx="0"/>
          <a:fillRef idx="0"/>
          <a:effectRef idx="0"/>
          <a:fontRef idx="minor"/>
        </p:style>
        <p:txBody>
          <a:bodyPr lIns="36000" rIns="36000" tIns="36000" bIns="36000" anchor="ctr">
            <a:noAutofit/>
          </a:bodyPr>
          <a:p>
            <a:pPr>
              <a:lnSpc>
                <a:spcPct val="100000"/>
              </a:lnSpc>
            </a:pPr>
            <a:r>
              <a:rPr b="1" lang="en-IN" sz="2200" spc="-1" strike="noStrike">
                <a:solidFill>
                  <a:srgbClr val="000000"/>
                </a:solidFill>
                <a:latin typeface="Noto Sans Regular"/>
                <a:ea typeface="DejaVu Sans"/>
              </a:rPr>
              <a:t>Grid System – Cont.</a:t>
            </a:r>
            <a:endParaRPr b="0" lang="en-IN" sz="2200" spc="-1" strike="noStrike">
              <a:latin typeface="Arial"/>
            </a:endParaRPr>
          </a:p>
        </p:txBody>
      </p:sp>
      <p:sp>
        <p:nvSpPr>
          <p:cNvPr id="249" name="TextShape 2"/>
          <p:cNvSpPr/>
          <p:nvPr/>
        </p:nvSpPr>
        <p:spPr>
          <a:xfrm rot="21576000">
            <a:off x="1512360" y="2018160"/>
            <a:ext cx="8639640" cy="202032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Bootstrap Grid System Example – Color palette</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CSS Box Properties – Margin Variants</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Background Utilies – Margin Background Colors</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p:nvPr/>
        </p:nvSpPr>
        <p:spPr>
          <a:xfrm>
            <a:off x="650880" y="80460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Bootstrap Color Palette</a:t>
            </a:r>
            <a:endParaRPr b="0" lang="en-IN" sz="2800" spc="-1" strike="noStrike">
              <a:latin typeface="Arial"/>
            </a:endParaRPr>
          </a:p>
        </p:txBody>
      </p:sp>
      <p:pic>
        <p:nvPicPr>
          <p:cNvPr id="251" name="Picture 152" descr=""/>
          <p:cNvPicPr/>
          <p:nvPr/>
        </p:nvPicPr>
        <p:blipFill>
          <a:blip r:embed="rId1"/>
          <a:stretch/>
        </p:blipFill>
        <p:spPr>
          <a:xfrm>
            <a:off x="2139480" y="1715760"/>
            <a:ext cx="7809840" cy="4847400"/>
          </a:xfrm>
          <a:prstGeom prst="rect">
            <a:avLst/>
          </a:prstGeom>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p:nvPr/>
        </p:nvSpPr>
        <p:spPr>
          <a:xfrm>
            <a:off x="650880" y="80496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Example for Color Palette</a:t>
            </a:r>
            <a:endParaRPr b="0" lang="en-IN" sz="2800" spc="-1" strike="noStrike">
              <a:latin typeface="Arial"/>
            </a:endParaRPr>
          </a:p>
        </p:txBody>
      </p:sp>
      <p:sp>
        <p:nvSpPr>
          <p:cNvPr id="253" name="TextShape 2"/>
          <p:cNvSpPr/>
          <p:nvPr/>
        </p:nvSpPr>
        <p:spPr>
          <a:xfrm>
            <a:off x="648000" y="1703160"/>
            <a:ext cx="7415640" cy="3968640"/>
          </a:xfrm>
          <a:prstGeom prst="rect">
            <a:avLst/>
          </a:prstGeom>
          <a:noFill/>
          <a:ln w="0">
            <a:noFill/>
          </a:ln>
        </p:spPr>
        <p:style>
          <a:lnRef idx="0"/>
          <a:fillRef idx="0"/>
          <a:effectRef idx="0"/>
          <a:fontRef idx="minor"/>
        </p:style>
        <p:txBody>
          <a:bodyPr lIns="36000" rIns="36000" tIns="36000" bIns="36000" anchor="ctr">
            <a:noAutofit/>
          </a:bodyPr>
          <a:p>
            <a:pPr lvl="1" marL="432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 </a:t>
            </a:r>
            <a:r>
              <a:rPr b="1" lang="en-IN" sz="2200" spc="-1" strike="noStrike">
                <a:solidFill>
                  <a:srgbClr val="000000"/>
                </a:solidFill>
                <a:latin typeface="Noto Sans Regular"/>
                <a:ea typeface="DejaVu Sans"/>
              </a:rPr>
              <a:t>&lt;div class=”container”&gt;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 class=”rows”&gt;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 class=”col-lg-6 bg-primary”&gt;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&lt;p&gt;Sample&lt;/p&gt;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 class=”col-lg-6 bg-info”&gt;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&lt;p&gt;Sample&lt;/p&gt;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a:p>
            <a:pPr lvl="2" marL="648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Rectangle 1"/>
          <p:cNvSpPr/>
          <p:nvPr/>
        </p:nvSpPr>
        <p:spPr>
          <a:xfrm>
            <a:off x="310680" y="611640"/>
            <a:ext cx="1130472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Responsive Web Design - The Viewport</a:t>
            </a:r>
            <a:endParaRPr b="0" lang="en-IN" sz="2400" spc="-1" strike="noStrike">
              <a:latin typeface="Arial"/>
            </a:endParaRPr>
          </a:p>
        </p:txBody>
      </p:sp>
      <p:sp>
        <p:nvSpPr>
          <p:cNvPr id="60" name="Rectangle 2"/>
          <p:cNvSpPr/>
          <p:nvPr/>
        </p:nvSpPr>
        <p:spPr>
          <a:xfrm>
            <a:off x="382680" y="2071800"/>
            <a:ext cx="11377080" cy="4115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What is The Viewport?</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000" spc="-1" strike="noStrike">
                <a:solidFill>
                  <a:srgbClr val="000000"/>
                </a:solidFill>
                <a:latin typeface="Arial"/>
                <a:ea typeface="DejaVu Sans"/>
              </a:rPr>
              <a:t>The viewport is the user's visible area of a web page.</a:t>
            </a:r>
            <a:endParaRPr b="0" lang="en-IN" sz="2000" spc="-1" strike="noStrike">
              <a:latin typeface="Arial"/>
            </a:endParaRPr>
          </a:p>
          <a:p>
            <a:pPr>
              <a:lnSpc>
                <a:spcPct val="100000"/>
              </a:lnSpc>
            </a:pPr>
            <a:r>
              <a:rPr b="0" lang="en-US" sz="2000" spc="-1" strike="noStrike">
                <a:solidFill>
                  <a:srgbClr val="000000"/>
                </a:solidFill>
                <a:latin typeface="Arial"/>
                <a:ea typeface="DejaVu Sans"/>
              </a:rPr>
              <a:t>The viewport varies with the device, and will be smaller on a mobile phone than on a computer screen.</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Before tablets and mobile phones, web pages were designed only for computer screens, and it was common for web pages to have a static design and a fixed size.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Then, when we started surfing the internet using tablets and mobile phones, fixed size web pages were too large to fit the viewport. To fix this, browsers on those devices scaled down the entire web page to fit the screen.</a:t>
            </a:r>
            <a:endParaRPr b="0" lang="en-IN" sz="2000" spc="-1" strike="noStrike">
              <a:latin typeface="Arial"/>
            </a:endParaRPr>
          </a:p>
          <a:p>
            <a:pPr>
              <a:lnSpc>
                <a:spcPct val="100000"/>
              </a:lnSpc>
            </a:pPr>
            <a:r>
              <a:rPr b="0" lang="en-US" sz="2000" spc="-1" strike="noStrike">
                <a:solidFill>
                  <a:srgbClr val="000000"/>
                </a:solidFill>
                <a:latin typeface="Arial"/>
                <a:ea typeface="DejaVu Sans"/>
              </a:rPr>
              <a:t>This was not perfect!! But a quick fix.</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p:nvPr/>
        </p:nvSpPr>
        <p:spPr>
          <a:xfrm>
            <a:off x="792000" y="100800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Margin &amp; Padding</a:t>
            </a:r>
            <a:endParaRPr b="0" lang="en-IN" sz="2800" spc="-1" strike="noStrike">
              <a:latin typeface="Arial"/>
            </a:endParaRPr>
          </a:p>
        </p:txBody>
      </p:sp>
      <p:sp>
        <p:nvSpPr>
          <p:cNvPr id="255" name="TextShape 2"/>
          <p:cNvSpPr/>
          <p:nvPr/>
        </p:nvSpPr>
        <p:spPr>
          <a:xfrm>
            <a:off x="1296000" y="2088000"/>
            <a:ext cx="9071640" cy="4677120"/>
          </a:xfrm>
          <a:prstGeom prst="rect">
            <a:avLst/>
          </a:prstGeom>
          <a:noFill/>
          <a:ln w="0">
            <a:noFill/>
          </a:ln>
        </p:spPr>
        <p:style>
          <a:lnRef idx="0"/>
          <a:fillRef idx="0"/>
          <a:effectRef idx="0"/>
          <a:fontRef idx="minor"/>
        </p:style>
        <p:txBody>
          <a:bodyPr lIns="36000" rIns="36000" tIns="36000" bIns="36000">
            <a:noAutofit/>
          </a:bodyPr>
          <a:p>
            <a:pPr lvl="4" marL="1080000" indent="-215640" algn="ctr">
              <a:lnSpc>
                <a:spcPct val="200000"/>
              </a:lnSpc>
              <a:spcBef>
                <a:spcPts val="907"/>
              </a:spcBef>
              <a:spcAft>
                <a:spcPts val="709"/>
              </a:spcAft>
              <a:buClr>
                <a:srgbClr val="000000"/>
              </a:buClr>
              <a:buFont typeface="StarSymbol"/>
              <a:buAutoNum type="arabicParenR"/>
            </a:pPr>
            <a:r>
              <a:rPr b="1" lang="en-IN" sz="2400" spc="-1" strike="noStrike">
                <a:solidFill>
                  <a:srgbClr val="000000"/>
                </a:solidFill>
                <a:latin typeface="Noto Sans Regular"/>
                <a:ea typeface="DejaVu Sans"/>
              </a:rPr>
              <a:t>We can have spacing between two </a:t>
            </a:r>
            <a:r>
              <a:rPr b="1" lang="en-IN" sz="2400" spc="-1" strike="noStrike">
                <a:solidFill>
                  <a:srgbClr val="000000"/>
                </a:solidFill>
                <a:latin typeface="Noto Sans Regular"/>
                <a:ea typeface="DejaVu Sans"/>
              </a:rPr>
              <a:t>	</a:t>
            </a:r>
            <a:r>
              <a:rPr b="1" lang="en-IN" sz="2400" spc="-1" strike="noStrike">
                <a:solidFill>
                  <a:srgbClr val="000000"/>
                </a:solidFill>
                <a:latin typeface="Noto Sans Regular"/>
                <a:ea typeface="DejaVu Sans"/>
              </a:rPr>
              <a:t>elements with css box property </a:t>
            </a:r>
            <a:endParaRPr b="0" lang="en-IN" sz="2400" spc="-1" strike="noStrike">
              <a:latin typeface="Arial"/>
            </a:endParaRPr>
          </a:p>
          <a:p>
            <a:pPr lvl="4" marL="1080000" indent="-215640" algn="ctr">
              <a:lnSpc>
                <a:spcPct val="200000"/>
              </a:lnSpc>
              <a:spcBef>
                <a:spcPts val="907"/>
              </a:spcBef>
              <a:spcAft>
                <a:spcPts val="709"/>
              </a:spcAft>
              <a:buClr>
                <a:srgbClr val="000000"/>
              </a:buClr>
              <a:buFont typeface="StarSymbol"/>
              <a:buAutoNum type="arabicParenR"/>
            </a:pPr>
            <a:r>
              <a:rPr b="1" lang="en-IN" sz="2400" spc="-1" strike="noStrike">
                <a:solidFill>
                  <a:srgbClr val="000000"/>
                </a:solidFill>
                <a:latin typeface="Noto Sans Regular"/>
                <a:ea typeface="DejaVu Sans"/>
              </a:rPr>
              <a:t>Margin- m,mt,mb,ml,mr </a:t>
            </a:r>
            <a:endParaRPr b="0" lang="en-IN" sz="2400" spc="-1" strike="noStrike">
              <a:latin typeface="Arial"/>
            </a:endParaRPr>
          </a:p>
          <a:p>
            <a:pPr lvl="4" marL="1080000" indent="-215640" algn="ctr">
              <a:lnSpc>
                <a:spcPct val="200000"/>
              </a:lnSpc>
              <a:spcBef>
                <a:spcPts val="907"/>
              </a:spcBef>
              <a:spcAft>
                <a:spcPts val="709"/>
              </a:spcAft>
              <a:buClr>
                <a:srgbClr val="000000"/>
              </a:buClr>
              <a:buFont typeface="StarSymbol"/>
              <a:buAutoNum type="arabicParenR"/>
            </a:pPr>
            <a:r>
              <a:rPr b="1" lang="en-IN" sz="2400" spc="-1" strike="noStrike">
                <a:solidFill>
                  <a:srgbClr val="000000"/>
                </a:solidFill>
                <a:latin typeface="Noto Sans Regular"/>
                <a:ea typeface="DejaVu Sans"/>
              </a:rPr>
              <a:t>Margin – Spacer – m-auto,ml-auto,mr-auto (Size vary from 0-5)</a:t>
            </a:r>
            <a:endParaRPr b="0" lang="en-IN" sz="2400" spc="-1" strike="noStrike">
              <a:latin typeface="Arial"/>
            </a:endParaRPr>
          </a:p>
          <a:p>
            <a:pPr lvl="4" marL="1080000" indent="-215640" algn="ctr">
              <a:lnSpc>
                <a:spcPct val="200000"/>
              </a:lnSpc>
              <a:spcBef>
                <a:spcPts val="907"/>
              </a:spcBef>
              <a:spcAft>
                <a:spcPts val="709"/>
              </a:spcAft>
              <a:buClr>
                <a:srgbClr val="000000"/>
              </a:buClr>
              <a:buFont typeface="StarSymbol"/>
              <a:buAutoNum type="arabicParenR"/>
            </a:pPr>
            <a:r>
              <a:rPr b="1" lang="en-IN" sz="2400" spc="-1" strike="noStrike">
                <a:solidFill>
                  <a:srgbClr val="000000"/>
                </a:solidFill>
                <a:latin typeface="Noto Sans Regular"/>
                <a:ea typeface="DejaVu Sans"/>
              </a:rPr>
              <a:t>Padding – p,pt,pb,pl,pr</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157" descr=""/>
          <p:cNvPicPr/>
          <p:nvPr/>
        </p:nvPicPr>
        <p:blipFill>
          <a:blip r:embed="rId1"/>
          <a:stretch/>
        </p:blipFill>
        <p:spPr>
          <a:xfrm>
            <a:off x="1368000" y="1368000"/>
            <a:ext cx="9561240" cy="4535640"/>
          </a:xfrm>
          <a:prstGeom prst="rect">
            <a:avLst/>
          </a:prstGeom>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p:nvPr/>
        </p:nvSpPr>
        <p:spPr>
          <a:xfrm>
            <a:off x="792000" y="100836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Bootstrap Navbar</a:t>
            </a:r>
            <a:endParaRPr b="0" lang="en-IN" sz="2800" spc="-1" strike="noStrike">
              <a:latin typeface="Arial"/>
            </a:endParaRPr>
          </a:p>
        </p:txBody>
      </p:sp>
      <p:sp>
        <p:nvSpPr>
          <p:cNvPr id="258" name="TextShape 2"/>
          <p:cNvSpPr/>
          <p:nvPr/>
        </p:nvSpPr>
        <p:spPr>
          <a:xfrm rot="21576000">
            <a:off x="1512720" y="2018520"/>
            <a:ext cx="8639640" cy="202032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Bootstarp Components – Navbar</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HTML Elements – Block-level Elements, Inline Elements</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CSS Box Properties</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160" descr=""/>
          <p:cNvPicPr/>
          <p:nvPr/>
        </p:nvPicPr>
        <p:blipFill>
          <a:blip r:embed="rId1"/>
          <a:stretch/>
        </p:blipFill>
        <p:spPr>
          <a:xfrm>
            <a:off x="288000" y="1285200"/>
            <a:ext cx="11476800" cy="5266440"/>
          </a:xfrm>
          <a:prstGeom prst="rect">
            <a:avLst/>
          </a:prstGeom>
          <a:ln w="0">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p:nvPr/>
        </p:nvSpPr>
        <p:spPr>
          <a:xfrm>
            <a:off x="360000" y="864000"/>
            <a:ext cx="11349720" cy="6455520"/>
          </a:xfrm>
          <a:prstGeom prst="rect">
            <a:avLst/>
          </a:prstGeom>
          <a:noFill/>
          <a:ln w="0">
            <a:noFill/>
          </a:ln>
        </p:spPr>
        <p:style>
          <a:lnRef idx="0"/>
          <a:fillRef idx="0"/>
          <a:effectRef idx="0"/>
          <a:fontRef idx="minor"/>
        </p:style>
        <p:txBody>
          <a:bodyPr lIns="36000" rIns="36000" tIns="36000" bIns="36000" anchor="ctr">
            <a:noAutofit/>
          </a:bodyPr>
          <a:p>
            <a:pPr>
              <a:lnSpc>
                <a:spcPct val="100000"/>
              </a:lnSpc>
            </a:pPr>
            <a:r>
              <a:rPr b="1" lang="en-IN" sz="1700" spc="-1" strike="noStrike">
                <a:solidFill>
                  <a:srgbClr val="000000"/>
                </a:solidFill>
                <a:latin typeface="Courier New"/>
                <a:ea typeface="DejaVu Sans"/>
              </a:rPr>
              <a:t>&lt;nav class="navbar navbar-expand-lg navbar-light bg-light"&gt;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&lt;a class="navbar-brand" href="#"&gt;</a:t>
            </a:r>
            <a:endParaRPr b="0" lang="en-IN" sz="1700" spc="-1" strike="noStrike">
              <a:latin typeface="Arial"/>
            </a:endParaRPr>
          </a:p>
          <a:p>
            <a:pPr>
              <a:lnSpc>
                <a:spcPct val="100000"/>
              </a:lnSpc>
            </a:pPr>
            <a:r>
              <a:rPr b="1" lang="en-IN" sz="1700" spc="-1" strike="noStrike">
                <a:solidFill>
                  <a:srgbClr val="000000"/>
                </a:solidFill>
                <a:latin typeface="Courier New"/>
                <a:ea typeface="Courier New"/>
              </a:rPr>
              <a:t>  </a:t>
            </a:r>
            <a:r>
              <a:rPr b="1" lang="en-IN" sz="1700" spc="-1" strike="noStrike">
                <a:solidFill>
                  <a:srgbClr val="000000"/>
                </a:solidFill>
                <a:latin typeface="Courier New"/>
                <a:ea typeface="Courier New"/>
              </a:rPr>
              <a:t>&lt;img src="https://placeholder.pics/svg/150x50/888888/EEE/Logo" alt="..." height="36"&gt;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&lt;/a&gt;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&lt;button class="navbar-toggler" type="button" data-toggle="collapse" data-target="#navbarNav" aria-controls="navbarNav" aria-expanded="false" aria-label="Toggle navigation"&gt;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&lt;span class="navbar-toggler-icon"&gt;&lt;/span&gt;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&lt;/button&gt;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&lt;div class="collapse navbar-collapse" id="navbarNav"&gt;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&lt;ul class="navbar-nav"&gt;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 class="nav-item active"&gt;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&lt;a class="nav-link" href="#"&gt;Home &lt;span class="sr-only"&gt;(current)&lt;/span&gt;&lt;/a&gt;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 class="nav-item"&gt;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&lt;a class="nav-link" href="#"&gt;Features&lt;/a&gt;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 class="nav-item"&gt;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&lt;a class="nav-link" href="#"&gt;Pricing&lt;/a&gt;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 class="nav-item"&gt;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&lt;a class="nav-link disabled" href="#"&gt;Disabled&lt;/a&gt;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&lt;/li&gt;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&lt;/ul&gt;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  </a:t>
            </a:r>
            <a:r>
              <a:rPr b="1" lang="en-IN" sz="1700" spc="-1" strike="noStrike">
                <a:solidFill>
                  <a:srgbClr val="000000"/>
                </a:solidFill>
                <a:latin typeface="Courier New"/>
                <a:ea typeface="DejaVu Sans"/>
              </a:rPr>
              <a:t>&lt;/div&gt;</a:t>
            </a:r>
            <a:endParaRPr b="0" lang="en-IN" sz="1700" spc="-1" strike="noStrike">
              <a:latin typeface="Arial"/>
            </a:endParaRPr>
          </a:p>
          <a:p>
            <a:pPr>
              <a:lnSpc>
                <a:spcPct val="100000"/>
              </a:lnSpc>
            </a:pPr>
            <a:r>
              <a:rPr b="1" lang="en-IN" sz="1700" spc="-1" strike="noStrike">
                <a:solidFill>
                  <a:srgbClr val="000000"/>
                </a:solidFill>
                <a:latin typeface="Courier New"/>
                <a:ea typeface="DejaVu Sans"/>
              </a:rPr>
              <a:t>&lt;/nav&gt;</a:t>
            </a:r>
            <a:endParaRPr b="0" lang="en-IN" sz="1700" spc="-1" strike="noStrike">
              <a:latin typeface="Arial"/>
            </a:endParaRPr>
          </a:p>
        </p:txBody>
      </p:sp>
      <p:sp>
        <p:nvSpPr>
          <p:cNvPr id="261" name="TextShape 2"/>
          <p:cNvSpPr/>
          <p:nvPr/>
        </p:nvSpPr>
        <p:spPr>
          <a:xfrm>
            <a:off x="576000" y="21600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Bootstrap Navbar with brand and disable</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p:nvPr/>
        </p:nvSpPr>
        <p:spPr>
          <a:xfrm>
            <a:off x="792000" y="100872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HTML BLOCK ELEMENTS</a:t>
            </a:r>
            <a:endParaRPr b="0" lang="en-IN" sz="2800" spc="-1" strike="noStrike">
              <a:latin typeface="Arial"/>
            </a:endParaRPr>
          </a:p>
        </p:txBody>
      </p:sp>
      <p:sp>
        <p:nvSpPr>
          <p:cNvPr id="263" name="TextShape 2"/>
          <p:cNvSpPr/>
          <p:nvPr/>
        </p:nvSpPr>
        <p:spPr>
          <a:xfrm rot="21576000">
            <a:off x="1497960" y="2154960"/>
            <a:ext cx="8639640" cy="331920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These Elements always start in a new line and take up the full width avaliable</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Examples : h1 elements, p elements, div element</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&lt;h1 class=”s”&gt;sample&lt;/h1&gt;</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.s{font-size:20px;}</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p:nvPr/>
        </p:nvSpPr>
        <p:spPr>
          <a:xfrm>
            <a:off x="792000" y="100908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HTML INLINE ELEMENTS</a:t>
            </a:r>
            <a:endParaRPr b="0" lang="en-IN" sz="2800" spc="-1" strike="noStrike">
              <a:latin typeface="Arial"/>
            </a:endParaRPr>
          </a:p>
        </p:txBody>
      </p:sp>
      <p:sp>
        <p:nvSpPr>
          <p:cNvPr id="265" name="TextShape 2"/>
          <p:cNvSpPr/>
          <p:nvPr/>
        </p:nvSpPr>
        <p:spPr>
          <a:xfrm rot="21576000">
            <a:off x="1499400" y="1830600"/>
            <a:ext cx="8639640" cy="396864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These elements does not start in a new line and only take ip as much width as necessary</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Examples – Button, Image, Anchor</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Anchor - &lt;p&gt;Sample1&gt;&lt;a class=”link”&gt;Sample&lt;/a&gt;&lt;/p&gt;</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.link{background-color:#036;color:#fff;text-decoration:none;}</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p:nvPr/>
        </p:nvSpPr>
        <p:spPr>
          <a:xfrm>
            <a:off x="792000" y="100944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CSS Selectors and Inheritance</a:t>
            </a:r>
            <a:endParaRPr b="0" lang="en-IN" sz="2800" spc="-1" strike="noStrike">
              <a:latin typeface="Arial"/>
            </a:endParaRPr>
          </a:p>
        </p:txBody>
      </p:sp>
      <p:sp>
        <p:nvSpPr>
          <p:cNvPr id="267" name="TextShape 2"/>
          <p:cNvSpPr/>
          <p:nvPr/>
        </p:nvSpPr>
        <p:spPr>
          <a:xfrm rot="21576000">
            <a:off x="1499760" y="2802240"/>
            <a:ext cx="9299520" cy="202032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1. CSS Selectors – Type Selectors, ID Selectors, Class Selectors</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2. Most Fundamental Concepts of CSS - Inheritance</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p:nvPr/>
        </p:nvSpPr>
        <p:spPr>
          <a:xfrm>
            <a:off x="792000" y="100980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Selectors</a:t>
            </a:r>
            <a:endParaRPr b="0" lang="en-IN" sz="2800" spc="-1" strike="noStrike">
              <a:latin typeface="Arial"/>
            </a:endParaRPr>
          </a:p>
        </p:txBody>
      </p:sp>
      <p:sp>
        <p:nvSpPr>
          <p:cNvPr id="269" name="TextShape 2"/>
          <p:cNvSpPr/>
          <p:nvPr/>
        </p:nvSpPr>
        <p:spPr>
          <a:xfrm rot="21576000">
            <a:off x="1414080" y="1520640"/>
            <a:ext cx="9299520" cy="542988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Selectors are used to select HTML Element which we want to style. Different type of selector</a:t>
            </a:r>
            <a:endParaRPr b="0" lang="en-IN" sz="2200" spc="-1" strike="noStrike">
              <a:latin typeface="Arial"/>
            </a:endParaRPr>
          </a:p>
          <a:p>
            <a:pPr marL="216000" indent="-215640">
              <a:lnSpc>
                <a:spcPct val="150000"/>
              </a:lnSpc>
              <a:buClr>
                <a:srgbClr val="000000"/>
              </a:buClr>
              <a:buSzPct val="45000"/>
              <a:buFont typeface="Wingdings" charset="2"/>
              <a:buChar char=""/>
            </a:pPr>
            <a:r>
              <a:rPr b="1" lang="en-IN" sz="2200" spc="-1" strike="noStrike">
                <a:solidFill>
                  <a:srgbClr val="000000"/>
                </a:solidFill>
                <a:latin typeface="Noto Sans Regular"/>
                <a:ea typeface="DejaVu Sans"/>
              </a:rPr>
              <a:t>   </a:t>
            </a:r>
            <a:r>
              <a:rPr b="1" lang="en-IN" sz="2200" spc="-1" strike="noStrike">
                <a:solidFill>
                  <a:srgbClr val="000000"/>
                </a:solidFill>
                <a:latin typeface="Noto Sans Regular"/>
                <a:ea typeface="DejaVu Sans"/>
              </a:rPr>
              <a:t>Simple Selector</a:t>
            </a:r>
            <a:endParaRPr b="0" lang="en-IN" sz="2200" spc="-1" strike="noStrike">
              <a:latin typeface="Arial"/>
            </a:endParaRPr>
          </a:p>
          <a:p>
            <a:pPr lvl="1" marL="432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Class Selector (.)</a:t>
            </a:r>
            <a:endParaRPr b="0" lang="en-IN" sz="2200" spc="-1" strike="noStrike">
              <a:latin typeface="Arial"/>
            </a:endParaRPr>
          </a:p>
          <a:p>
            <a:pPr lvl="1" marL="432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ID Selector (#)</a:t>
            </a:r>
            <a:endParaRPr b="0" lang="en-IN" sz="2200" spc="-1" strike="noStrike">
              <a:latin typeface="Arial"/>
            </a:endParaRPr>
          </a:p>
          <a:p>
            <a:pPr lvl="1" marL="432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Type (tag name) Selector (p,h1,span)</a:t>
            </a:r>
            <a:endParaRPr b="0" lang="en-IN" sz="2200" spc="-1" strike="noStrike">
              <a:latin typeface="Arial"/>
            </a:endParaRPr>
          </a:p>
          <a:p>
            <a:pPr lvl="1" marL="432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Universal selector (p,h1,span)</a:t>
            </a:r>
            <a:endParaRPr b="0" lang="en-IN" sz="2200" spc="-1" strike="noStrike">
              <a:latin typeface="Arial"/>
            </a:endParaRPr>
          </a:p>
          <a:p>
            <a:pPr lvl="1" marL="432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Attribute Selector </a:t>
            </a:r>
            <a:endParaRPr b="0" lang="en-IN" sz="2200" spc="-1" strike="noStrike">
              <a:latin typeface="Arial"/>
            </a:endParaRPr>
          </a:p>
          <a:p>
            <a:pPr lvl="1" marL="432000" indent="-215640">
              <a:lnSpc>
                <a:spcPct val="150000"/>
              </a:lnSpc>
              <a:buClr>
                <a:srgbClr val="000000"/>
              </a:buClr>
              <a:buSzPct val="45000"/>
              <a:buFont typeface="Wingdings" charset="2"/>
              <a:buChar char=""/>
            </a:pPr>
            <a:r>
              <a:rPr b="0" lang="en-IN" sz="2200" spc="-1" strike="noStrike">
                <a:solidFill>
                  <a:srgbClr val="000000"/>
                </a:solidFill>
                <a:latin typeface="Noto Sans Regular"/>
                <a:ea typeface="DejaVu Sans"/>
              </a:rPr>
              <a:t>Pseudo-class (Onhover,Onclick)</a:t>
            </a:r>
            <a:endParaRPr b="0" lang="en-IN" sz="2200" spc="-1" strike="noStrike">
              <a:latin typeface="Arial"/>
            </a:endParaRPr>
          </a:p>
          <a:p>
            <a:pPr lvl="1" marL="432000" indent="-215640">
              <a:lnSpc>
                <a:spcPct val="150000"/>
              </a:lnSpc>
              <a:buClr>
                <a:srgbClr val="000000"/>
              </a:buClr>
              <a:buSzPct val="45000"/>
              <a:buFont typeface="Wingdings" charset="2"/>
              <a:buChar char=""/>
            </a:pPr>
            <a:r>
              <a:rPr b="1" lang="en-IN" sz="2200" spc="-1" strike="noStrike">
                <a:solidFill>
                  <a:srgbClr val="000000"/>
                </a:solidFill>
                <a:latin typeface="Noto Sans Regular"/>
                <a:ea typeface="DejaVu Sans"/>
              </a:rPr>
              <a:t>Compound Selector</a:t>
            </a:r>
            <a:endParaRPr b="0" lang="en-IN" sz="2200" spc="-1" strike="noStrike">
              <a:latin typeface="Arial"/>
            </a:endParaRPr>
          </a:p>
          <a:p>
            <a:pPr lvl="1" marL="432000" indent="-215640">
              <a:lnSpc>
                <a:spcPct val="150000"/>
              </a:lnSpc>
              <a:buClr>
                <a:srgbClr val="000000"/>
              </a:buClr>
              <a:buSzPct val="45000"/>
              <a:buFont typeface="Wingdings" charset="2"/>
              <a:buChar char=""/>
            </a:pPr>
            <a:r>
              <a:rPr b="1" lang="en-IN" sz="2200" spc="-1" strike="noStrike">
                <a:solidFill>
                  <a:srgbClr val="000000"/>
                </a:solidFill>
                <a:latin typeface="Noto Sans Regular"/>
                <a:ea typeface="DejaVu Sans"/>
              </a:rPr>
              <a:t>Complex Selector</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p:nvPr/>
        </p:nvSpPr>
        <p:spPr>
          <a:xfrm>
            <a:off x="792000" y="101016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Fundamental Concepts of CSS</a:t>
            </a:r>
            <a:endParaRPr b="0" lang="en-IN" sz="2800" spc="-1" strike="noStrike">
              <a:latin typeface="Arial"/>
            </a:endParaRPr>
          </a:p>
        </p:txBody>
      </p:sp>
      <p:sp>
        <p:nvSpPr>
          <p:cNvPr id="271" name="TextShape 2"/>
          <p:cNvSpPr/>
          <p:nvPr/>
        </p:nvSpPr>
        <p:spPr>
          <a:xfrm rot="21576000">
            <a:off x="1413000" y="2591280"/>
            <a:ext cx="9299520" cy="266976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HTML Elements depend on three fundamental concpets</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Inheritance</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Specificy</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cascade</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Rectangle 1"/>
          <p:cNvSpPr/>
          <p:nvPr/>
        </p:nvSpPr>
        <p:spPr>
          <a:xfrm>
            <a:off x="310680" y="695520"/>
            <a:ext cx="11449080" cy="26366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Setting The Viewport</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HTML5 introduced a method to let web designers take control over the viewport, through the </a:t>
            </a:r>
            <a:r>
              <a:rPr b="0" lang="en-US" sz="2000" spc="-1" strike="noStrike">
                <a:solidFill>
                  <a:srgbClr val="dc143c"/>
                </a:solidFill>
                <a:latin typeface="Arial"/>
                <a:ea typeface="DejaVu Sans"/>
              </a:rPr>
              <a:t>&lt;meta&gt;</a:t>
            </a:r>
            <a:r>
              <a:rPr b="0" lang="en-US" sz="2000" spc="-1" strike="noStrike">
                <a:solidFill>
                  <a:srgbClr val="000000"/>
                </a:solidFill>
                <a:latin typeface="Arial"/>
                <a:ea typeface="DejaVu Sans"/>
              </a:rPr>
              <a:t> tag.</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You should include the following </a:t>
            </a:r>
            <a:r>
              <a:rPr b="0" lang="en-US" sz="2000" spc="-1" strike="noStrike">
                <a:solidFill>
                  <a:srgbClr val="dc143c"/>
                </a:solidFill>
                <a:latin typeface="Arial"/>
                <a:ea typeface="DejaVu Sans"/>
              </a:rPr>
              <a:t>&lt;meta&gt;</a:t>
            </a:r>
            <a:r>
              <a:rPr b="0" lang="en-US" sz="2000" spc="-1" strike="noStrike">
                <a:solidFill>
                  <a:srgbClr val="000000"/>
                </a:solidFill>
                <a:latin typeface="Arial"/>
                <a:ea typeface="DejaVu Sans"/>
              </a:rPr>
              <a:t> viewport element in all your web pages: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cd"/>
                </a:solidFill>
                <a:latin typeface="Arial"/>
                <a:ea typeface="DejaVu Sans"/>
              </a:rPr>
              <a:t>&lt;</a:t>
            </a:r>
            <a:r>
              <a:rPr b="0" lang="en-US" sz="2000" spc="-1" strike="noStrike">
                <a:solidFill>
                  <a:srgbClr val="a52a2a"/>
                </a:solidFill>
                <a:latin typeface="Arial"/>
                <a:ea typeface="DejaVu Sans"/>
              </a:rPr>
              <a:t>meta</a:t>
            </a:r>
            <a:r>
              <a:rPr b="0" lang="en-US" sz="2000" spc="-1" strike="noStrike">
                <a:solidFill>
                  <a:srgbClr val="ff0000"/>
                </a:solidFill>
                <a:latin typeface="Arial"/>
                <a:ea typeface="DejaVu Sans"/>
              </a:rPr>
              <a:t> name</a:t>
            </a:r>
            <a:r>
              <a:rPr b="0" lang="en-US" sz="2000" spc="-1" strike="noStrike">
                <a:solidFill>
                  <a:srgbClr val="0000cd"/>
                </a:solidFill>
                <a:latin typeface="Arial"/>
                <a:ea typeface="DejaVu Sans"/>
              </a:rPr>
              <a:t>="viewport"</a:t>
            </a:r>
            <a:r>
              <a:rPr b="0" lang="en-US" sz="2000" spc="-1" strike="noStrike">
                <a:solidFill>
                  <a:srgbClr val="ff0000"/>
                </a:solidFill>
                <a:latin typeface="Arial"/>
                <a:ea typeface="DejaVu Sans"/>
              </a:rPr>
              <a:t> content</a:t>
            </a:r>
            <a:r>
              <a:rPr b="0" lang="en-US" sz="2000" spc="-1" strike="noStrike">
                <a:solidFill>
                  <a:srgbClr val="0000cd"/>
                </a:solidFill>
                <a:latin typeface="Arial"/>
                <a:ea typeface="DejaVu Sans"/>
              </a:rPr>
              <a:t>="width=device-width, initial-scale=1.0"&gt;</a:t>
            </a:r>
            <a:endParaRPr b="0" lang="en-IN" sz="2000" spc="-1" strike="noStrike">
              <a:latin typeface="Arial"/>
            </a:endParaRPr>
          </a:p>
        </p:txBody>
      </p:sp>
      <p:sp>
        <p:nvSpPr>
          <p:cNvPr id="62" name="Rectangle 2"/>
          <p:cNvSpPr/>
          <p:nvPr/>
        </p:nvSpPr>
        <p:spPr>
          <a:xfrm>
            <a:off x="310680" y="3306240"/>
            <a:ext cx="11449080" cy="2836440"/>
          </a:xfrm>
          <a:prstGeom prst="rect">
            <a:avLst/>
          </a:prstGeom>
          <a:solidFill>
            <a:srgbClr val="ffffff"/>
          </a:solidFill>
          <a:ln w="9525">
            <a:noFill/>
          </a:ln>
        </p:spPr>
        <p:style>
          <a:lnRef idx="0"/>
          <a:fillRef idx="0"/>
          <a:effectRef idx="0"/>
          <a:fontRef idx="minor"/>
        </p:style>
        <p:txBody>
          <a:bodyPr anchor="ctr">
            <a:spAutoFit/>
          </a:bodyPr>
          <a:p>
            <a:pPr>
              <a:lnSpc>
                <a:spcPct val="100000"/>
              </a:lnSpc>
              <a:tabLst>
                <a:tab algn="l" pos="0"/>
              </a:tabLst>
            </a:pPr>
            <a:r>
              <a:rPr b="0" lang="en-US" sz="2000" spc="-1" strike="noStrike">
                <a:solidFill>
                  <a:srgbClr val="000000"/>
                </a:solidFill>
                <a:latin typeface="Arial"/>
                <a:ea typeface="DejaVu Sans"/>
              </a:rPr>
              <a:t>This gives the browser instructions on how to control the page's dimensions and scaling.</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width=device-width</a:t>
            </a:r>
            <a:r>
              <a:rPr b="0" lang="en-US" sz="2000" spc="-1" strike="noStrike">
                <a:solidFill>
                  <a:srgbClr val="000000"/>
                </a:solidFill>
                <a:latin typeface="Arial"/>
                <a:ea typeface="DejaVu Sans"/>
              </a:rPr>
              <a:t> part sets the width of the page to follow the screen-width of the device (which will vary depending on the device).</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initial-scale=1.0</a:t>
            </a:r>
            <a:r>
              <a:rPr b="0" lang="en-US" sz="2000" spc="-1" strike="noStrike">
                <a:solidFill>
                  <a:srgbClr val="000000"/>
                </a:solidFill>
                <a:latin typeface="Arial"/>
                <a:ea typeface="DejaVu Sans"/>
              </a:rPr>
              <a:t> part sets the initial zoom level when the page is first loaded by the browser.</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Here is an example of a web page </a:t>
            </a:r>
            <a:r>
              <a:rPr b="0" i="1" lang="en-US" sz="2000" spc="-1" strike="noStrike">
                <a:solidFill>
                  <a:srgbClr val="000000"/>
                </a:solidFill>
                <a:latin typeface="Arial"/>
                <a:ea typeface="DejaVu Sans"/>
              </a:rPr>
              <a:t>without</a:t>
            </a:r>
            <a:r>
              <a:rPr b="0" lang="en-US" sz="2000" spc="-1" strike="noStrike">
                <a:solidFill>
                  <a:srgbClr val="000000"/>
                </a:solidFill>
                <a:latin typeface="Arial"/>
                <a:ea typeface="DejaVu Sans"/>
              </a:rPr>
              <a:t> the viewport meta tag, and the same web page </a:t>
            </a:r>
            <a:r>
              <a:rPr b="0" i="1" lang="en-US" sz="2000" spc="-1" strike="noStrike">
                <a:solidFill>
                  <a:srgbClr val="000000"/>
                </a:solidFill>
                <a:latin typeface="Arial"/>
                <a:ea typeface="DejaVu Sans"/>
              </a:rPr>
              <a:t>with</a:t>
            </a:r>
            <a:r>
              <a:rPr b="0" lang="en-US" sz="2000" spc="-1" strike="noStrike">
                <a:solidFill>
                  <a:srgbClr val="000000"/>
                </a:solidFill>
                <a:latin typeface="Arial"/>
                <a:ea typeface="DejaVu Sans"/>
              </a:rPr>
              <a:t> the viewport meta tag:</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p:nvPr/>
        </p:nvSpPr>
        <p:spPr>
          <a:xfrm>
            <a:off x="792000" y="101052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Inheritance</a:t>
            </a:r>
            <a:endParaRPr b="0" lang="en-IN" sz="2800" spc="-1" strike="noStrike">
              <a:latin typeface="Arial"/>
            </a:endParaRPr>
          </a:p>
        </p:txBody>
      </p:sp>
      <p:sp>
        <p:nvSpPr>
          <p:cNvPr id="273" name="TextShape 2"/>
          <p:cNvSpPr/>
          <p:nvPr/>
        </p:nvSpPr>
        <p:spPr>
          <a:xfrm>
            <a:off x="648000" y="1867320"/>
            <a:ext cx="10663560" cy="151632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Some of CSS Property values set on the </a:t>
            </a:r>
            <a:r>
              <a:rPr b="1" lang="en-IN" sz="2200" spc="-1" strike="noStrike">
                <a:solidFill>
                  <a:srgbClr val="000000"/>
                </a:solidFill>
                <a:latin typeface="Noto Sans Regular"/>
                <a:ea typeface="DejaVu Sans"/>
              </a:rPr>
              <a:t>Parent </a:t>
            </a:r>
            <a:r>
              <a:rPr b="0" lang="en-IN" sz="2200" spc="-1" strike="noStrike">
                <a:solidFill>
                  <a:srgbClr val="000000"/>
                </a:solidFill>
                <a:latin typeface="Noto Sans Regular"/>
                <a:ea typeface="DejaVu Sans"/>
              </a:rPr>
              <a:t> Element are received </a:t>
            </a:r>
            <a:r>
              <a:rPr b="1" lang="en-IN" sz="2200" spc="-1" strike="noStrike">
                <a:solidFill>
                  <a:srgbClr val="000000"/>
                </a:solidFill>
                <a:latin typeface="Noto Sans Regular"/>
                <a:ea typeface="DejaVu Sans"/>
              </a:rPr>
              <a:t>(Inherited) </a:t>
            </a:r>
            <a:r>
              <a:rPr b="0" lang="en-IN" sz="2200" spc="-1" strike="noStrike">
                <a:solidFill>
                  <a:srgbClr val="000000"/>
                </a:solidFill>
                <a:latin typeface="Noto Sans Regular"/>
                <a:ea typeface="DejaVu Sans"/>
              </a:rPr>
              <a:t>by their </a:t>
            </a:r>
            <a:r>
              <a:rPr b="1" lang="en-IN" sz="2200" spc="-1" strike="noStrike">
                <a:solidFill>
                  <a:srgbClr val="000000"/>
                </a:solidFill>
                <a:latin typeface="Noto Sans Regular"/>
                <a:ea typeface="DejaVu Sans"/>
              </a:rPr>
              <a:t>Child </a:t>
            </a:r>
            <a:r>
              <a:rPr b="0" lang="en-IN" sz="2200" spc="-1" strike="noStrike">
                <a:solidFill>
                  <a:srgbClr val="000000"/>
                </a:solidFill>
                <a:latin typeface="Noto Sans Regular"/>
                <a:ea typeface="DejaVu Sans"/>
              </a:rPr>
              <a:t>elements</a:t>
            </a:r>
            <a:endParaRPr b="0" lang="en-IN" sz="2200" spc="-1" strike="noStrike">
              <a:latin typeface="Arial"/>
            </a:endParaRPr>
          </a:p>
        </p:txBody>
      </p:sp>
      <p:sp>
        <p:nvSpPr>
          <p:cNvPr id="274" name="TextShape 3"/>
          <p:cNvSpPr/>
          <p:nvPr/>
        </p:nvSpPr>
        <p:spPr>
          <a:xfrm>
            <a:off x="5688000" y="3576240"/>
            <a:ext cx="5191560" cy="331920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&lt;div class=”container”&gt; -- </a:t>
            </a:r>
            <a:r>
              <a:rPr b="1" lang="en-IN" sz="2200" spc="-1" strike="noStrike">
                <a:solidFill>
                  <a:srgbClr val="000000"/>
                </a:solidFill>
                <a:latin typeface="Noto Sans Regular"/>
                <a:ea typeface="DejaVu Sans"/>
              </a:rPr>
              <a:t> Parent</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&lt;div class=”row”&gt; -- </a:t>
            </a:r>
            <a:r>
              <a:rPr b="1" lang="en-IN" sz="2200" spc="-1" strike="noStrike">
                <a:solidFill>
                  <a:srgbClr val="000000"/>
                </a:solidFill>
                <a:latin typeface="Noto Sans Regular"/>
                <a:ea typeface="DejaVu Sans"/>
              </a:rPr>
              <a:t>Child</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	</a:t>
            </a:r>
            <a:r>
              <a:rPr b="0" lang="en-IN" sz="2200" spc="-1" strike="noStrike">
                <a:solidFill>
                  <a:srgbClr val="000000"/>
                </a:solidFill>
                <a:latin typeface="Noto Sans Regular"/>
                <a:ea typeface="DejaVu Sans"/>
              </a:rPr>
              <a:t>&lt;/div&gt;</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&lt;/div&gt;</a:t>
            </a:r>
            <a:endParaRPr b="0" lang="en-IN" sz="2200" spc="-1" strike="noStrike">
              <a:latin typeface="Arial"/>
            </a:endParaRPr>
          </a:p>
        </p:txBody>
      </p:sp>
      <p:sp>
        <p:nvSpPr>
          <p:cNvPr id="275" name="TextShape 4"/>
          <p:cNvSpPr/>
          <p:nvPr/>
        </p:nvSpPr>
        <p:spPr>
          <a:xfrm>
            <a:off x="288000" y="4140000"/>
            <a:ext cx="5111640" cy="202032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1" lang="en-IN" sz="2200" spc="-1" strike="noStrike">
                <a:solidFill>
                  <a:srgbClr val="000000"/>
                </a:solidFill>
                <a:latin typeface="Noto Sans Regular"/>
                <a:ea typeface="DejaVu Sans"/>
              </a:rPr>
              <a:t>TWO TYPES : </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1. Inherited Properties</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2. Non-Inherited Properties</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p:nvPr/>
        </p:nvSpPr>
        <p:spPr>
          <a:xfrm>
            <a:off x="792000" y="101088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Inheritance Properties</a:t>
            </a:r>
            <a:endParaRPr b="0" lang="en-IN" sz="2800" spc="-1" strike="noStrike">
              <a:latin typeface="Arial"/>
            </a:endParaRPr>
          </a:p>
        </p:txBody>
      </p:sp>
      <p:sp>
        <p:nvSpPr>
          <p:cNvPr id="277" name="TextShape 2"/>
          <p:cNvSpPr/>
          <p:nvPr/>
        </p:nvSpPr>
        <p:spPr>
          <a:xfrm>
            <a:off x="720000" y="1944000"/>
            <a:ext cx="10663560" cy="396864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If properties applied to the parent element are inherited by the child elements then they are called as inheriance properties</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Examples : </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1. color</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2. text-align</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3. font-family etc.,</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p:nvPr/>
        </p:nvSpPr>
        <p:spPr>
          <a:xfrm>
            <a:off x="792000" y="101124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Non - Inheritance Properties</a:t>
            </a:r>
            <a:endParaRPr b="0" lang="en-IN" sz="2800" spc="-1" strike="noStrike">
              <a:latin typeface="Arial"/>
            </a:endParaRPr>
          </a:p>
        </p:txBody>
      </p:sp>
      <p:sp>
        <p:nvSpPr>
          <p:cNvPr id="279" name="TextShape 2"/>
          <p:cNvSpPr/>
          <p:nvPr/>
        </p:nvSpPr>
        <p:spPr>
          <a:xfrm>
            <a:off x="720000" y="2269080"/>
            <a:ext cx="10663560" cy="331920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If they don’t inherit. Then they are non-inheritance properties.</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Examples : </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1. width,height</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2. border,padding and margin</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3. background-image etc.,</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p:nvPr/>
        </p:nvSpPr>
        <p:spPr>
          <a:xfrm>
            <a:off x="864000" y="57600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Specificity</a:t>
            </a:r>
            <a:endParaRPr b="0" lang="en-IN" sz="2800" spc="-1" strike="noStrike">
              <a:latin typeface="Arial"/>
            </a:endParaRPr>
          </a:p>
        </p:txBody>
      </p:sp>
      <p:sp>
        <p:nvSpPr>
          <p:cNvPr id="281" name="TextShape 2"/>
          <p:cNvSpPr/>
          <p:nvPr/>
        </p:nvSpPr>
        <p:spPr>
          <a:xfrm>
            <a:off x="640080" y="1002240"/>
            <a:ext cx="10663560" cy="621648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Specificity is a means by which browser decide the most relevant CSS property values for an element.</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Examples :</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 </a:t>
            </a:r>
            <a:r>
              <a:rPr b="1" lang="en-IN" sz="2000" spc="-1" strike="noStrike">
                <a:solidFill>
                  <a:srgbClr val="000000"/>
                </a:solidFill>
                <a:latin typeface="Noto Sans Regular"/>
                <a:ea typeface="DejaVu Sans"/>
              </a:rPr>
              <a:t>&lt;h1&gt;...&lt;/h1&gt; - h1{font-size:16px;color:grey;}</a:t>
            </a:r>
            <a:endParaRPr b="0" lang="en-IN" sz="2000" spc="-1" strike="noStrike">
              <a:latin typeface="Arial"/>
            </a:endParaRPr>
          </a:p>
          <a:p>
            <a:pPr>
              <a:lnSpc>
                <a:spcPct val="200000"/>
              </a:lnSpc>
            </a:pPr>
            <a:r>
              <a:rPr b="1" lang="en-IN" sz="2000" spc="-1" strike="noStrike">
                <a:solidFill>
                  <a:srgbClr val="000000"/>
                </a:solidFill>
                <a:latin typeface="Noto Sans Regular"/>
                <a:ea typeface="DejaVu Sans"/>
              </a:rPr>
              <a:t> </a:t>
            </a:r>
            <a:r>
              <a:rPr b="1" lang="en-IN" sz="2000" spc="-1" strike="noStrike">
                <a:solidFill>
                  <a:srgbClr val="000000"/>
                </a:solidFill>
                <a:latin typeface="Noto Sans Regular"/>
                <a:ea typeface="DejaVu Sans"/>
              </a:rPr>
              <a:t>&lt;h1&gt;..&lt;/h1&gt; - h1{font-size:16px;color:grey}</a:t>
            </a:r>
            <a:endParaRPr b="0" lang="en-IN" sz="2000" spc="-1" strike="noStrike">
              <a:latin typeface="Arial"/>
            </a:endParaRPr>
          </a:p>
          <a:p>
            <a:pPr>
              <a:lnSpc>
                <a:spcPct val="200000"/>
              </a:lnSpc>
            </a:pPr>
            <a:r>
              <a:rPr b="1" lang="en-IN" sz="2000" spc="-1" strike="noStrike" u="sng">
                <a:solidFill>
                  <a:srgbClr val="000000"/>
                </a:solidFill>
                <a:uFillTx/>
                <a:latin typeface="Noto Sans Regular"/>
                <a:ea typeface="DejaVu Sans"/>
              </a:rPr>
              <a:t>Class Selector :   - Type to Class</a:t>
            </a:r>
            <a:endParaRPr b="0" lang="en-IN" sz="2000" spc="-1" strike="noStrike">
              <a:latin typeface="Arial"/>
            </a:endParaRPr>
          </a:p>
          <a:p>
            <a:pPr>
              <a:lnSpc>
                <a:spcPct val="200000"/>
              </a:lnSpc>
            </a:pPr>
            <a:r>
              <a:rPr b="1" lang="en-IN" sz="2000" spc="-1" strike="noStrike">
                <a:solidFill>
                  <a:srgbClr val="000000"/>
                </a:solidFill>
                <a:latin typeface="Noto Sans Regular"/>
                <a:ea typeface="DejaVu Sans"/>
              </a:rPr>
              <a:t>&lt;h2 class=”sample”&gt;..&lt;/h2&gt; - .sample{color:green} </a:t>
            </a:r>
            <a:endParaRPr b="0" lang="en-IN" sz="2000" spc="-1" strike="noStrike">
              <a:latin typeface="Arial"/>
            </a:endParaRPr>
          </a:p>
          <a:p>
            <a:pPr>
              <a:lnSpc>
                <a:spcPct val="200000"/>
              </a:lnSpc>
            </a:pPr>
            <a:r>
              <a:rPr b="1" lang="en-IN" sz="2000" spc="-1" strike="noStrike" u="sng">
                <a:solidFill>
                  <a:srgbClr val="000000"/>
                </a:solidFill>
                <a:uFillTx/>
                <a:latin typeface="Noto Sans Regular"/>
                <a:ea typeface="DejaVu Sans"/>
              </a:rPr>
              <a:t>Class &amp; ID Selector : - Type to Class to ID</a:t>
            </a:r>
            <a:endParaRPr b="0" lang="en-IN" sz="2000" spc="-1" strike="noStrike">
              <a:latin typeface="Arial"/>
            </a:endParaRPr>
          </a:p>
          <a:p>
            <a:pPr>
              <a:lnSpc>
                <a:spcPct val="200000"/>
              </a:lnSpc>
            </a:pPr>
            <a:r>
              <a:rPr b="1" lang="en-IN" sz="2000" spc="-1" strike="noStrike">
                <a:solidFill>
                  <a:srgbClr val="000000"/>
                </a:solidFill>
                <a:latin typeface="Noto Sans Regular"/>
                <a:ea typeface="DejaVu Sans"/>
              </a:rPr>
              <a:t> </a:t>
            </a:r>
            <a:r>
              <a:rPr b="1" lang="en-IN" sz="2000" spc="-1" strike="noStrike">
                <a:solidFill>
                  <a:srgbClr val="000000"/>
                </a:solidFill>
                <a:latin typeface="Noto Sans Regular"/>
                <a:ea typeface="DejaVu Sans"/>
              </a:rPr>
              <a:t>&lt;h2 class=”sample” id=”sample”&gt;..&lt;/h2&gt; - </a:t>
            </a:r>
            <a:endParaRPr b="0" lang="en-IN" sz="2000" spc="-1" strike="noStrike">
              <a:latin typeface="Arial"/>
            </a:endParaRPr>
          </a:p>
          <a:p>
            <a:pPr>
              <a:lnSpc>
                <a:spcPct val="200000"/>
              </a:lnSpc>
            </a:pPr>
            <a:r>
              <a:rPr b="1" lang="en-IN" sz="2000" spc="-1" strike="noStrike">
                <a:solidFill>
                  <a:srgbClr val="000000"/>
                </a:solidFill>
                <a:latin typeface="Noto Sans Regular"/>
                <a:ea typeface="DejaVu Sans"/>
              </a:rPr>
              <a:t> </a:t>
            </a:r>
            <a:r>
              <a:rPr b="1" lang="en-IN" sz="2000" spc="-1" strike="noStrike">
                <a:solidFill>
                  <a:srgbClr val="000000"/>
                </a:solidFill>
                <a:latin typeface="Noto Sans Regular"/>
                <a:ea typeface="DejaVu Sans"/>
              </a:rPr>
              <a:t>.sample{color:green} /  #sample{font-weight:bold;}</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p:nvPr/>
        </p:nvSpPr>
        <p:spPr>
          <a:xfrm>
            <a:off x="864000" y="57636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Inline Style</a:t>
            </a:r>
            <a:endParaRPr b="0" lang="en-IN" sz="2800" spc="-1" strike="noStrike">
              <a:latin typeface="Arial"/>
            </a:endParaRPr>
          </a:p>
        </p:txBody>
      </p:sp>
      <p:sp>
        <p:nvSpPr>
          <p:cNvPr id="283" name="TextShape 2"/>
          <p:cNvSpPr/>
          <p:nvPr/>
        </p:nvSpPr>
        <p:spPr>
          <a:xfrm>
            <a:off x="568080" y="1178280"/>
            <a:ext cx="10663560" cy="461808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Inline styles are applied directly to HTML Elements</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They use the styke attribute with CSS Properties values defiend within it.</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Specificity – Type to Class to ID to Inline Styles</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Syntax :</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&lt;tag style=”property1:value1;property2:value2,..”&gt;Sample&lt;/tag&gt;</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Example : </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&lt;h1 style=”font-size:15px;color:#036;”&gt;Sample&lt;/h1&gt;</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p:nvPr/>
        </p:nvSpPr>
        <p:spPr>
          <a:xfrm>
            <a:off x="864000" y="57636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Cascade</a:t>
            </a:r>
            <a:endParaRPr b="0" lang="en-IN" sz="2800" spc="-1" strike="noStrike">
              <a:latin typeface="Arial"/>
            </a:endParaRPr>
          </a:p>
        </p:txBody>
      </p:sp>
      <p:sp>
        <p:nvSpPr>
          <p:cNvPr id="285" name="TextShape 2"/>
          <p:cNvSpPr/>
          <p:nvPr/>
        </p:nvSpPr>
        <p:spPr>
          <a:xfrm>
            <a:off x="640080" y="1360800"/>
            <a:ext cx="10663560" cy="549972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The source order of css rulesets matter</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When two rulesets apply that have equal specificity the one that comes last in the css will be used.</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Example</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&lt;h1&gt;Sample&lt;/sample&gt;</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CSS :</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h1{color:red;}</a:t>
            </a:r>
            <a:endParaRPr b="0" lang="en-IN" sz="2200" spc="-1" strike="noStrike">
              <a:latin typeface="Arial"/>
            </a:endParaRPr>
          </a:p>
          <a:p>
            <a:pPr>
              <a:lnSpc>
                <a:spcPct val="200000"/>
              </a:lnSpc>
            </a:pPr>
            <a:r>
              <a:rPr b="0" lang="en-IN" sz="2200" spc="-1" strike="noStrike">
                <a:solidFill>
                  <a:srgbClr val="000000"/>
                </a:solidFill>
                <a:latin typeface="Noto Sans Regular"/>
                <a:ea typeface="DejaVu Sans"/>
              </a:rPr>
              <a:t>h1{color:green;}</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p:nvPr/>
        </p:nvSpPr>
        <p:spPr>
          <a:xfrm>
            <a:off x="864000" y="57672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Cascade (Class attributes)</a:t>
            </a:r>
            <a:endParaRPr b="0" lang="en-IN" sz="2800" spc="-1" strike="noStrike">
              <a:latin typeface="Arial"/>
            </a:endParaRPr>
          </a:p>
        </p:txBody>
      </p:sp>
      <p:sp>
        <p:nvSpPr>
          <p:cNvPr id="287" name="TextShape 2"/>
          <p:cNvSpPr/>
          <p:nvPr/>
        </p:nvSpPr>
        <p:spPr>
          <a:xfrm>
            <a:off x="640080" y="1360800"/>
            <a:ext cx="10663560" cy="549972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2200" spc="-1" strike="noStrike">
                <a:solidFill>
                  <a:srgbClr val="000000"/>
                </a:solidFill>
                <a:latin typeface="Noto Sans Regular"/>
                <a:ea typeface="DejaVu Sans"/>
              </a:rPr>
              <a:t>Order to class name defined in the class.</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Example</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&lt;h1 class=”s”&gt;Sample&lt;/sample&gt;</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CSS :</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.s{color:red;}</a:t>
            </a:r>
            <a:endParaRPr b="0" lang="en-IN" sz="2200" spc="-1" strike="noStrike">
              <a:latin typeface="Arial"/>
            </a:endParaRPr>
          </a:p>
          <a:p>
            <a:pPr>
              <a:lnSpc>
                <a:spcPct val="200000"/>
              </a:lnSpc>
            </a:pPr>
            <a:r>
              <a:rPr b="1" lang="en-IN" sz="2200" spc="-1" strike="noStrike">
                <a:solidFill>
                  <a:srgbClr val="000000"/>
                </a:solidFill>
                <a:latin typeface="Noto Sans Regular"/>
                <a:ea typeface="DejaVu Sans"/>
              </a:rPr>
              <a:t>.s{color:green;}</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p:nvPr/>
        </p:nvSpPr>
        <p:spPr>
          <a:xfrm>
            <a:off x="864000" y="577080"/>
            <a:ext cx="9935640" cy="48528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The !important Exception</a:t>
            </a:r>
            <a:endParaRPr b="0" lang="en-IN" sz="2800" spc="-1" strike="noStrike">
              <a:latin typeface="Arial"/>
            </a:endParaRPr>
          </a:p>
        </p:txBody>
      </p:sp>
      <p:sp>
        <p:nvSpPr>
          <p:cNvPr id="289" name="TextShape 2"/>
          <p:cNvSpPr/>
          <p:nvPr/>
        </p:nvSpPr>
        <p:spPr>
          <a:xfrm>
            <a:off x="144000" y="288000"/>
            <a:ext cx="11710440" cy="7165440"/>
          </a:xfrm>
          <a:prstGeom prst="rect">
            <a:avLst/>
          </a:prstGeom>
          <a:noFill/>
          <a:ln w="0">
            <a:noFill/>
          </a:ln>
        </p:spPr>
        <p:style>
          <a:lnRef idx="0"/>
          <a:fillRef idx="0"/>
          <a:effectRef idx="0"/>
          <a:fontRef idx="minor"/>
        </p:style>
        <p:txBody>
          <a:bodyPr lIns="36000" rIns="36000" tIns="36000" bIns="36000" anchor="ctr">
            <a:noAutofit/>
          </a:bodyPr>
          <a:p>
            <a:pPr>
              <a:lnSpc>
                <a:spcPct val="200000"/>
              </a:lnSpc>
            </a:pPr>
            <a:r>
              <a:rPr b="0" lang="en-IN" sz="1900" spc="-1" strike="noStrike">
                <a:solidFill>
                  <a:srgbClr val="000000"/>
                </a:solidFill>
                <a:latin typeface="Noto Sans Regular"/>
                <a:ea typeface="DejaVu Sans"/>
              </a:rPr>
              <a:t>A special piece of css used to make a particular property and value the most specific thing. Irrespective of source order and specificity.</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When you want to override foregin css (from external libaries and frameworks like Bootstrap)</a:t>
            </a:r>
            <a:endParaRPr b="0" lang="en-IN" sz="1900" spc="-1" strike="noStrike">
              <a:latin typeface="Arial"/>
            </a:endParaRPr>
          </a:p>
          <a:p>
            <a:pPr>
              <a:lnSpc>
                <a:spcPct val="200000"/>
              </a:lnSpc>
            </a:pPr>
            <a:r>
              <a:rPr b="1" lang="en-IN" sz="1900" spc="-1" strike="noStrike">
                <a:solidFill>
                  <a:srgbClr val="000000"/>
                </a:solidFill>
                <a:latin typeface="Noto Sans Regular"/>
                <a:ea typeface="DejaVu Sans"/>
              </a:rPr>
              <a:t>Example : -1</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&lt;h1 class=”sample”&gt;Hai&lt;/h1&gt;</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.sample{color : green;}</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h1{color: red !important}</a:t>
            </a:r>
            <a:endParaRPr b="0" lang="en-IN" sz="1900" spc="-1" strike="noStrike">
              <a:latin typeface="Arial"/>
            </a:endParaRPr>
          </a:p>
          <a:p>
            <a:pPr>
              <a:lnSpc>
                <a:spcPct val="200000"/>
              </a:lnSpc>
            </a:pPr>
            <a:r>
              <a:rPr b="1" lang="en-IN" sz="1900" spc="-1" strike="noStrike">
                <a:solidFill>
                  <a:srgbClr val="000000"/>
                </a:solidFill>
                <a:latin typeface="Noto Sans Regular"/>
                <a:ea typeface="DejaVu Sans"/>
              </a:rPr>
              <a:t>Example : -2</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&lt;h1 class=”sample”&gt;Hai&lt;/h1&gt;</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.sample{color : green !important;}</a:t>
            </a:r>
            <a:endParaRPr b="0" lang="en-IN" sz="1900" spc="-1" strike="noStrike">
              <a:latin typeface="Arial"/>
            </a:endParaRPr>
          </a:p>
          <a:p>
            <a:pPr>
              <a:lnSpc>
                <a:spcPct val="200000"/>
              </a:lnSpc>
            </a:pPr>
            <a:r>
              <a:rPr b="0" lang="en-IN" sz="1900" spc="-1" strike="noStrike">
                <a:solidFill>
                  <a:srgbClr val="000000"/>
                </a:solidFill>
                <a:latin typeface="Noto Sans Regular"/>
                <a:ea typeface="DejaVu Sans"/>
              </a:rPr>
              <a:t>h1{color: red !important}</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Rectangle 1"/>
          <p:cNvSpPr/>
          <p:nvPr/>
        </p:nvSpPr>
        <p:spPr>
          <a:xfrm>
            <a:off x="310680" y="395640"/>
            <a:ext cx="1168740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CSS3 2D Transforms</a:t>
            </a:r>
            <a:endParaRPr b="0" lang="en-IN" sz="2400" spc="-1" strike="noStrike">
              <a:latin typeface="Arial"/>
            </a:endParaRPr>
          </a:p>
        </p:txBody>
      </p:sp>
      <p:sp>
        <p:nvSpPr>
          <p:cNvPr id="291" name="Rectangle 2"/>
          <p:cNvSpPr/>
          <p:nvPr/>
        </p:nvSpPr>
        <p:spPr>
          <a:xfrm>
            <a:off x="310680" y="899640"/>
            <a:ext cx="11449080" cy="2224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2D Transformation of Elements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With CSS3 2D transform feature you can perform basic transform manipulations such as move, rotate, scale and skew on elements in a two-dimensional space.</a:t>
            </a:r>
            <a:endParaRPr b="0" lang="en-IN" sz="2000" spc="-1" strike="noStrike">
              <a:latin typeface="Arial"/>
            </a:endParaRPr>
          </a:p>
          <a:p>
            <a:pPr>
              <a:lnSpc>
                <a:spcPct val="100000"/>
              </a:lnSpc>
            </a:pPr>
            <a:r>
              <a:rPr b="0" lang="en-US" sz="2000" spc="-1" strike="noStrike">
                <a:solidFill>
                  <a:srgbClr val="000000"/>
                </a:solidFill>
                <a:latin typeface="Arial"/>
                <a:ea typeface="DejaVu Sans"/>
              </a:rPr>
              <a:t>A transformed element doesn't affect the surrounding elements, but can overlap them, just like the absolutely positioned elements. However, the transformed element still takes space in the layout at its default (un-transformed) location.</a:t>
            </a:r>
            <a:endParaRPr b="0" lang="en-IN" sz="2000" spc="-1" strike="noStrike">
              <a:latin typeface="Arial"/>
            </a:endParaRPr>
          </a:p>
        </p:txBody>
      </p:sp>
      <p:sp>
        <p:nvSpPr>
          <p:cNvPr id="292" name="Rectangle 1"/>
          <p:cNvSpPr/>
          <p:nvPr/>
        </p:nvSpPr>
        <p:spPr>
          <a:xfrm>
            <a:off x="310680" y="3312720"/>
            <a:ext cx="11377080" cy="182052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Using CSS Transform and Transform Functions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CSS3 </a:t>
            </a:r>
            <a:r>
              <a:rPr b="0" lang="en-US" sz="2000" spc="-1" strike="noStrike">
                <a:solidFill>
                  <a:srgbClr val="333333"/>
                </a:solidFill>
                <a:latin typeface="Arial"/>
                <a:ea typeface="DejaVu Sans"/>
              </a:rPr>
              <a:t>transform</a:t>
            </a:r>
            <a:r>
              <a:rPr b="0" lang="en-US" sz="2000" spc="-1" strike="noStrike">
                <a:solidFill>
                  <a:srgbClr val="414141"/>
                </a:solidFill>
                <a:latin typeface="Arial"/>
                <a:ea typeface="DejaVu Sans"/>
              </a:rPr>
              <a:t> property uses the transform functions to manipulate the coordinate system used by an element in order to apply the transformation effect.</a:t>
            </a: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following section describes these transform functions: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Rectangle 1"/>
          <p:cNvSpPr/>
          <p:nvPr/>
        </p:nvSpPr>
        <p:spPr>
          <a:xfrm>
            <a:off x="238680" y="402120"/>
            <a:ext cx="11449080" cy="151560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The translate() Function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Moves the element from its current position to a new position along the X and Y axes. This can be written as </a:t>
            </a:r>
            <a:r>
              <a:rPr b="0" lang="en-US" sz="2000" spc="-1" strike="noStrike">
                <a:solidFill>
                  <a:srgbClr val="333333"/>
                </a:solidFill>
                <a:latin typeface="Arial"/>
                <a:ea typeface="DejaVu Sans"/>
              </a:rPr>
              <a:t>translate(tx, ty)</a:t>
            </a:r>
            <a:r>
              <a:rPr b="0" lang="en-US" sz="2000" spc="-1" strike="noStrike">
                <a:solidFill>
                  <a:srgbClr val="414141"/>
                </a:solidFill>
                <a:latin typeface="Arial"/>
                <a:ea typeface="DejaVu Sans"/>
              </a:rPr>
              <a:t>. If </a:t>
            </a:r>
            <a:r>
              <a:rPr b="0" lang="en-US" sz="2000" spc="-1" strike="noStrike">
                <a:solidFill>
                  <a:srgbClr val="333333"/>
                </a:solidFill>
                <a:latin typeface="Arial"/>
                <a:ea typeface="DejaVu Sans"/>
              </a:rPr>
              <a:t>ty</a:t>
            </a:r>
            <a:r>
              <a:rPr b="0" lang="en-US" sz="2000" spc="-1" strike="noStrike">
                <a:solidFill>
                  <a:srgbClr val="414141"/>
                </a:solidFill>
                <a:latin typeface="Arial"/>
                <a:ea typeface="DejaVu Sans"/>
              </a:rPr>
              <a:t> isn't specified, its value is assumed to be zero.</a:t>
            </a:r>
            <a:endParaRPr b="0" lang="en-IN" sz="2000" spc="-1" strike="noStrike">
              <a:latin typeface="Arial"/>
            </a:endParaRPr>
          </a:p>
        </p:txBody>
      </p:sp>
      <p:sp>
        <p:nvSpPr>
          <p:cNvPr id="294" name="Rectangle 2"/>
          <p:cNvSpPr/>
          <p:nvPr/>
        </p:nvSpPr>
        <p:spPr>
          <a:xfrm>
            <a:off x="1318680" y="2123640"/>
            <a:ext cx="9864720" cy="5028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 lang="en"&gt;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charset="utf-8"&gt;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&lt;title&gt;Example of CSS3 translate() Method&lt;/title&gt;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img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-webkit-transform: translate(200px, 50px);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-moz-transform: translate(200px, 50px);  /* Firefox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-ms-transform: translate(200px, 50px);  /* IE 9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transform: translate(200px, 50px);  /* Standard syntax */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margin: 50px;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width:153px;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height:103px;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url("/examples/images/tortoise-transparent.png") no-repeat;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Picture 2" descr=""/>
          <p:cNvPicPr/>
          <p:nvPr/>
        </p:nvPicPr>
        <p:blipFill>
          <a:blip r:embed="rId1"/>
          <a:stretch/>
        </p:blipFill>
        <p:spPr>
          <a:xfrm>
            <a:off x="1462680" y="899640"/>
            <a:ext cx="9432720" cy="5933880"/>
          </a:xfrm>
          <a:prstGeom prst="rect">
            <a:avLst/>
          </a:prstGeom>
          <a:ln w="9525">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Rectangle 1"/>
          <p:cNvSpPr/>
          <p:nvPr/>
        </p:nvSpPr>
        <p:spPr>
          <a:xfrm>
            <a:off x="814680" y="1043640"/>
            <a:ext cx="11183400" cy="2284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class="box"&gt;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&lt;img src="/examples/images/tortoise.png" alt="Tortoise"&gt;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Rectangle 1"/>
          <p:cNvSpPr/>
          <p:nvPr/>
        </p:nvSpPr>
        <p:spPr>
          <a:xfrm>
            <a:off x="310680" y="405000"/>
            <a:ext cx="11016720" cy="212544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The rotate() Function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a:t>
            </a:r>
            <a:r>
              <a:rPr b="0" lang="en-US" sz="2000" spc="-1" strike="noStrike">
                <a:solidFill>
                  <a:srgbClr val="333333"/>
                </a:solidFill>
                <a:latin typeface="Arial"/>
                <a:ea typeface="DejaVu Sans"/>
              </a:rPr>
              <a:t>rotate()</a:t>
            </a:r>
            <a:r>
              <a:rPr b="0" lang="en-US" sz="2000" spc="-1" strike="noStrike">
                <a:solidFill>
                  <a:srgbClr val="414141"/>
                </a:solidFill>
                <a:latin typeface="Arial"/>
                <a:ea typeface="DejaVu Sans"/>
              </a:rPr>
              <a:t> function rotates the element around its origin (as specified by the </a:t>
            </a:r>
            <a:r>
              <a:rPr b="0" lang="en-US" sz="2000" spc="-1" strike="noStrike">
                <a:solidFill>
                  <a:srgbClr val="333333"/>
                </a:solidFill>
                <a:latin typeface="Arial"/>
                <a:ea typeface="DejaVu Sans"/>
              </a:rPr>
              <a:t>transform-origin</a:t>
            </a:r>
            <a:r>
              <a:rPr b="0" lang="en-US" sz="2000" spc="-1" strike="noStrike">
                <a:solidFill>
                  <a:srgbClr val="414141"/>
                </a:solidFill>
                <a:latin typeface="Arial"/>
                <a:ea typeface="DejaVu Sans"/>
              </a:rPr>
              <a:t> property) by the specified angle. This can be written as </a:t>
            </a:r>
            <a:r>
              <a:rPr b="0" lang="en-US" sz="2000" spc="-1" strike="noStrike">
                <a:solidFill>
                  <a:srgbClr val="333333"/>
                </a:solidFill>
                <a:latin typeface="Arial"/>
                <a:ea typeface="DejaVu Sans"/>
              </a:rPr>
              <a:t>rotate(a)</a:t>
            </a:r>
            <a:r>
              <a:rPr b="0" lang="en-US" sz="2000" spc="-1" strike="noStrike">
                <a:solidFill>
                  <a:srgbClr val="414141"/>
                </a:solidFill>
                <a:latin typeface="Arial"/>
                <a:ea typeface="DejaVu Sans"/>
              </a:rPr>
              <a:t>.</a:t>
            </a:r>
            <a:endParaRPr b="0" lang="en-IN" sz="2000" spc="-1" strike="noStrike">
              <a:latin typeface="Arial"/>
            </a:endParaRPr>
          </a:p>
          <a:p>
            <a:pPr>
              <a:lnSpc>
                <a:spcPct val="100000"/>
              </a:lnSpc>
              <a:tabLst>
                <a:tab algn="l" pos="0"/>
              </a:tabLst>
            </a:pPr>
            <a:br/>
            <a:endParaRPr b="0" lang="en-IN" sz="2000" spc="-1" strike="noStrike">
              <a:latin typeface="Arial"/>
            </a:endParaRPr>
          </a:p>
        </p:txBody>
      </p:sp>
      <p:sp>
        <p:nvSpPr>
          <p:cNvPr id="297" name="Rectangle 2"/>
          <p:cNvSpPr/>
          <p:nvPr/>
        </p:nvSpPr>
        <p:spPr>
          <a:xfrm>
            <a:off x="958680" y="2843640"/>
            <a:ext cx="856872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img { -webkit-transform: rotate(30deg); /* Chrome, Safari, Opera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-moz-transform: rotate(30deg); /* Firefox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-ms-transform: rotate(30deg); /* IE 9 */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transform: rotate(30deg); /* Standard syntax */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Rectangle 1"/>
          <p:cNvSpPr/>
          <p:nvPr/>
        </p:nvSpPr>
        <p:spPr>
          <a:xfrm>
            <a:off x="310680" y="329760"/>
            <a:ext cx="11449080" cy="151560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The scale() Function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a:t>
            </a:r>
            <a:r>
              <a:rPr b="0" lang="en-US" sz="2000" spc="-1" strike="noStrike">
                <a:solidFill>
                  <a:srgbClr val="333333"/>
                </a:solidFill>
                <a:latin typeface="Arial"/>
                <a:ea typeface="DejaVu Sans"/>
              </a:rPr>
              <a:t>scale()</a:t>
            </a:r>
            <a:r>
              <a:rPr b="0" lang="en-US" sz="2000" spc="-1" strike="noStrike">
                <a:solidFill>
                  <a:srgbClr val="414141"/>
                </a:solidFill>
                <a:latin typeface="Arial"/>
                <a:ea typeface="DejaVu Sans"/>
              </a:rPr>
              <a:t> function increases or decreases the size of the element. It can be written as </a:t>
            </a:r>
            <a:r>
              <a:rPr b="0" lang="en-US" sz="2000" spc="-1" strike="noStrike">
                <a:solidFill>
                  <a:srgbClr val="333333"/>
                </a:solidFill>
                <a:latin typeface="Arial"/>
                <a:ea typeface="DejaVu Sans"/>
              </a:rPr>
              <a:t>scale(sx, sy)</a:t>
            </a:r>
            <a:r>
              <a:rPr b="0" lang="en-US" sz="2000" spc="-1" strike="noStrike">
                <a:solidFill>
                  <a:srgbClr val="414141"/>
                </a:solidFill>
                <a:latin typeface="Arial"/>
                <a:ea typeface="DejaVu Sans"/>
              </a:rPr>
              <a:t>. If </a:t>
            </a:r>
            <a:r>
              <a:rPr b="0" lang="en-US" sz="2000" spc="-1" strike="noStrike">
                <a:solidFill>
                  <a:srgbClr val="333333"/>
                </a:solidFill>
                <a:latin typeface="Arial"/>
                <a:ea typeface="DejaVu Sans"/>
              </a:rPr>
              <a:t>sy</a:t>
            </a:r>
            <a:r>
              <a:rPr b="0" lang="en-US" sz="2000" spc="-1" strike="noStrike">
                <a:solidFill>
                  <a:srgbClr val="414141"/>
                </a:solidFill>
                <a:latin typeface="Arial"/>
                <a:ea typeface="DejaVu Sans"/>
              </a:rPr>
              <a:t> isn't specified, it is assumed to be equal to </a:t>
            </a:r>
            <a:r>
              <a:rPr b="0" lang="en-US" sz="2000" spc="-1" strike="noStrike">
                <a:solidFill>
                  <a:srgbClr val="333333"/>
                </a:solidFill>
                <a:latin typeface="Arial"/>
                <a:ea typeface="DejaVu Sans"/>
              </a:rPr>
              <a:t>sx</a:t>
            </a:r>
            <a:r>
              <a:rPr b="0" lang="en-US" sz="2000" spc="-1" strike="noStrike">
                <a:solidFill>
                  <a:srgbClr val="414141"/>
                </a:solidFill>
                <a:latin typeface="Arial"/>
                <a:ea typeface="DejaVu Sans"/>
              </a:rPr>
              <a:t>.</a:t>
            </a:r>
            <a:endParaRPr b="0" lang="en-IN" sz="2000" spc="-1" strike="noStrike">
              <a:latin typeface="Arial"/>
            </a:endParaRPr>
          </a:p>
        </p:txBody>
      </p:sp>
      <p:sp>
        <p:nvSpPr>
          <p:cNvPr id="299" name="Rectangle 2"/>
          <p:cNvSpPr/>
          <p:nvPr/>
        </p:nvSpPr>
        <p:spPr>
          <a:xfrm>
            <a:off x="1678680" y="2771640"/>
            <a:ext cx="972072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img { -webkit-transform: scale(1.5); /* Chrome, Safari, Opera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-moz-transform: scale(1.5); /* Firefox */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-ms-transform: scale(1.5); /* IE 9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transform: scale(1.5); /* Modern Browsers */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Rectangle 1"/>
          <p:cNvSpPr/>
          <p:nvPr/>
        </p:nvSpPr>
        <p:spPr>
          <a:xfrm>
            <a:off x="238680" y="402120"/>
            <a:ext cx="11377080" cy="151560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The skew() Function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a:t>
            </a:r>
            <a:r>
              <a:rPr b="0" lang="en-US" sz="2000" spc="-1" strike="noStrike">
                <a:solidFill>
                  <a:srgbClr val="333333"/>
                </a:solidFill>
                <a:latin typeface="Arial"/>
                <a:ea typeface="DejaVu Sans"/>
              </a:rPr>
              <a:t>skew()</a:t>
            </a:r>
            <a:r>
              <a:rPr b="0" lang="en-US" sz="2000" spc="-1" strike="noStrike">
                <a:solidFill>
                  <a:srgbClr val="414141"/>
                </a:solidFill>
                <a:latin typeface="Arial"/>
                <a:ea typeface="DejaVu Sans"/>
              </a:rPr>
              <a:t> function skews the element along the X and Y axes by the specified angles. It can be written as </a:t>
            </a:r>
            <a:r>
              <a:rPr b="0" lang="en-US" sz="2000" spc="-1" strike="noStrike">
                <a:solidFill>
                  <a:srgbClr val="333333"/>
                </a:solidFill>
                <a:latin typeface="Arial"/>
                <a:ea typeface="DejaVu Sans"/>
              </a:rPr>
              <a:t>skew(ax, ay)</a:t>
            </a:r>
            <a:r>
              <a:rPr b="0" lang="en-US" sz="2000" spc="-1" strike="noStrike">
                <a:solidFill>
                  <a:srgbClr val="414141"/>
                </a:solidFill>
                <a:latin typeface="Arial"/>
                <a:ea typeface="DejaVu Sans"/>
              </a:rPr>
              <a:t>. If </a:t>
            </a:r>
            <a:r>
              <a:rPr b="0" lang="en-US" sz="2000" spc="-1" strike="noStrike">
                <a:solidFill>
                  <a:srgbClr val="333333"/>
                </a:solidFill>
                <a:latin typeface="Arial"/>
                <a:ea typeface="DejaVu Sans"/>
              </a:rPr>
              <a:t>ay</a:t>
            </a:r>
            <a:r>
              <a:rPr b="0" lang="en-US" sz="2000" spc="-1" strike="noStrike">
                <a:solidFill>
                  <a:srgbClr val="414141"/>
                </a:solidFill>
                <a:latin typeface="Arial"/>
                <a:ea typeface="DejaVu Sans"/>
              </a:rPr>
              <a:t> isn't specified, its value is assumed to be zero.</a:t>
            </a:r>
            <a:endParaRPr b="0" lang="en-IN" sz="2000" spc="-1" strike="noStrike">
              <a:latin typeface="Arial"/>
            </a:endParaRPr>
          </a:p>
        </p:txBody>
      </p:sp>
      <p:sp>
        <p:nvSpPr>
          <p:cNvPr id="301" name="Rectangle 2"/>
          <p:cNvSpPr/>
          <p:nvPr/>
        </p:nvSpPr>
        <p:spPr>
          <a:xfrm>
            <a:off x="1318680" y="2699640"/>
            <a:ext cx="8712720" cy="3107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img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-webkit-transform: skew(-40deg, 15deg); /* Chrome, Safari, Opera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-moz-transform: skew(-40deg, 15deg); /* Firefox */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-ms-transform: skew(-40deg, 15deg); /* IE 9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transform: skew(-40deg, 15deg); /* Modern Browsers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Rectangle 1"/>
          <p:cNvSpPr/>
          <p:nvPr/>
        </p:nvSpPr>
        <p:spPr>
          <a:xfrm>
            <a:off x="310680" y="539640"/>
            <a:ext cx="11449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CSS3 Transitions</a:t>
            </a:r>
            <a:endParaRPr b="0" lang="en-IN" sz="2400" spc="-1" strike="noStrike">
              <a:latin typeface="Arial"/>
            </a:endParaRPr>
          </a:p>
        </p:txBody>
      </p:sp>
      <p:sp>
        <p:nvSpPr>
          <p:cNvPr id="303" name="Rectangle 2"/>
          <p:cNvSpPr/>
          <p:nvPr/>
        </p:nvSpPr>
        <p:spPr>
          <a:xfrm>
            <a:off x="238680" y="1120680"/>
            <a:ext cx="11449080" cy="3345120"/>
          </a:xfrm>
          <a:prstGeom prst="rect">
            <a:avLst/>
          </a:prstGeom>
          <a:no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Understanding CSS3 Transitions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Normally when the value of a CSS property changes, the rendered result is instantly updated. A common example is changing the background color of a button on mouse hover. In a normal scenario the background color of the button is changes immediately from the old property value to the new property value when you place the cursor over the button.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CSS3 introduces a new transition feature that allows you to animate a property from the old value to the new value smoothly over time. The following example will show you how to animate the </a:t>
            </a:r>
            <a:r>
              <a:rPr b="0" lang="en-US" sz="2000" spc="-1" strike="noStrike">
                <a:solidFill>
                  <a:srgbClr val="0000ff"/>
                </a:solidFill>
                <a:latin typeface="Arial"/>
                <a:ea typeface="DejaVu Sans"/>
                <a:hlinkClick r:id="rId1"/>
              </a:rPr>
              <a:t>background-color</a:t>
            </a:r>
            <a:r>
              <a:rPr b="0" lang="en-US" sz="2000" spc="-1" strike="noStrike">
                <a:solidFill>
                  <a:srgbClr val="414141"/>
                </a:solidFill>
                <a:latin typeface="Arial"/>
                <a:ea typeface="DejaVu Sans"/>
              </a:rPr>
              <a:t> of an HTML button on mouse hover.</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Rectangle 1"/>
          <p:cNvSpPr/>
          <p:nvPr/>
        </p:nvSpPr>
        <p:spPr>
          <a:xfrm>
            <a:off x="310680" y="271080"/>
            <a:ext cx="1101672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 lang="en"&gt;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charset="utf-8"&gt;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&lt;title&gt;Example of CSS3 Transition&lt;/title&gt;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button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border: none;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 20px;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 bold 18px sans-serif;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#fd7c2a;</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-webkit-transition: background 2s; /* For Safari 3.0 to 6.0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transition: background 2s; /* For modern browsers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button:hover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#3cc16e;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&lt;button type="button"&gt;Hover on me&lt;/button&gt;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Rectangle 1"/>
          <p:cNvSpPr/>
          <p:nvPr/>
        </p:nvSpPr>
        <p:spPr>
          <a:xfrm>
            <a:off x="526680" y="395640"/>
            <a:ext cx="1094472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 lang="en"&gt;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charset="utf-8"&gt;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&lt;title&gt;Example of CSS3 Transition&lt;/title&gt;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button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border: none;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 20px;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 bold 18px sans-serif;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#fd7c2a;</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-webkit-transition: background 2s; /* For Safari 3.0 to 6.0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transition: background 2s; /* For modern browsers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button:hover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#3cc16e;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&lt;button type="button"&gt;Hover on me&lt;/button&gt;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Rectangle 1"/>
          <p:cNvSpPr/>
          <p:nvPr/>
        </p:nvSpPr>
        <p:spPr>
          <a:xfrm>
            <a:off x="526680" y="755640"/>
            <a:ext cx="1116072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Performing Multiple Transitions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Each of the transition properties can take more than one value, separated by commas, which provides an easy way to define multiple transitions at once with different settings.</a:t>
            </a:r>
            <a:endParaRPr b="0" lang="en-IN" sz="2000" spc="-1" strike="noStrike">
              <a:latin typeface="Arial"/>
            </a:endParaRPr>
          </a:p>
        </p:txBody>
      </p:sp>
      <p:sp>
        <p:nvSpPr>
          <p:cNvPr id="307" name="Rectangle 3"/>
          <p:cNvSpPr/>
          <p:nvPr/>
        </p:nvSpPr>
        <p:spPr>
          <a:xfrm>
            <a:off x="1966680" y="2204280"/>
            <a:ext cx="5997240" cy="5302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button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color: #fff;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 20px;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 bold 18px sans-serif;</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#fd7c2a;</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border: 3px solid #dc5801;</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For Safari 3.0+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-webkit-transition-property: background, border;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-webkit-transition-duration: 1s, 2s;</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Standard syntax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transition-property: background, border;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transition-duration: 1s, 2s;</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button:hover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#3cc16e;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border-color: #288049;</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Rectangle 1"/>
          <p:cNvSpPr/>
          <p:nvPr/>
        </p:nvSpPr>
        <p:spPr>
          <a:xfrm>
            <a:off x="382680" y="1068120"/>
            <a:ext cx="11210400" cy="5331960"/>
          </a:xfrm>
          <a:prstGeom prst="rect">
            <a:avLst/>
          </a:prstGeom>
          <a:solidFill>
            <a:srgbClr val="f1f1f1"/>
          </a:solidFill>
          <a:ln w="9525">
            <a:noFill/>
          </a:ln>
        </p:spPr>
        <p:style>
          <a:lnRef idx="0"/>
          <a:fillRef idx="0"/>
          <a:effectRef idx="0"/>
          <a:fontRef idx="minor"/>
        </p:style>
        <p:txBody>
          <a:bodyPr lIns="0" rIns="0" tIns="0" bIns="147600" anchor="ctr">
            <a:spAutoFit/>
          </a:bodyPr>
          <a:p>
            <a:pPr>
              <a:lnSpc>
                <a:spcPct val="100000"/>
              </a:lnSpc>
              <a:tabLst>
                <a:tab algn="l" pos="0"/>
              </a:tabLst>
            </a:pPr>
            <a:r>
              <a:rPr b="1" lang="en-US" sz="2000" spc="-1" strike="noStrike">
                <a:solidFill>
                  <a:srgbClr val="262626"/>
                </a:solidFill>
                <a:latin typeface="Arial"/>
                <a:ea typeface="DejaVu Sans"/>
              </a:rPr>
              <a:t>Creating CSS3 Animations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In the previous chapter you've seen how to do simple animations like animating a property from one value to another via CSS3 transitions feature. However, the CSS3 transitions provide little control on how the animation progresses over time.</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CSS3 animations take it a step further with keyframe-based animations that allow you to specify the changes in CSS properties over time as a set of keyframes, like flash animations. Creating CSS animations is a two step process, as shown in the example below:</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buClr>
                <a:srgbClr val="414141"/>
              </a:buClr>
              <a:buFont typeface="Symbol" charset="2"/>
              <a:buChar char=""/>
              <a:tabLst>
                <a:tab algn="l" pos="0"/>
              </a:tabLst>
            </a:pPr>
            <a:r>
              <a:rPr b="0" lang="en-US" sz="2000" spc="-1" strike="noStrike">
                <a:solidFill>
                  <a:srgbClr val="414141"/>
                </a:solidFill>
                <a:latin typeface="Arial"/>
                <a:ea typeface="DejaVu Sans"/>
              </a:rPr>
              <a:t>The first step of building a CSS animation is to defining individual keyframes and naming an animation with a keyframes declaration.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buClr>
                <a:srgbClr val="414141"/>
              </a:buClr>
              <a:buFont typeface="Symbol" charset="2"/>
              <a:buChar char=""/>
              <a:tabLst>
                <a:tab algn="l" pos="0"/>
              </a:tabLst>
            </a:pPr>
            <a:r>
              <a:rPr b="0" lang="en-US" sz="2000" spc="-1" strike="noStrike">
                <a:solidFill>
                  <a:srgbClr val="414141"/>
                </a:solidFill>
                <a:latin typeface="Arial"/>
                <a:ea typeface="DejaVu Sans"/>
              </a:rPr>
              <a:t>The second step is referencing the keyframes by name using the </a:t>
            </a:r>
            <a:r>
              <a:rPr b="0" lang="en-US" sz="2000" spc="-1" strike="noStrike">
                <a:solidFill>
                  <a:srgbClr val="333333"/>
                </a:solidFill>
                <a:latin typeface="Arial"/>
                <a:ea typeface="DejaVu Sans"/>
              </a:rPr>
              <a:t>animation-name</a:t>
            </a:r>
            <a:r>
              <a:rPr b="0" lang="en-US" sz="2000" spc="-1" strike="noStrike">
                <a:solidFill>
                  <a:srgbClr val="414141"/>
                </a:solidFill>
                <a:latin typeface="Arial"/>
                <a:ea typeface="DejaVu Sans"/>
              </a:rPr>
              <a:t> property as well as adding </a:t>
            </a:r>
            <a:r>
              <a:rPr b="0" lang="en-US" sz="2000" spc="-1" strike="noStrike">
                <a:solidFill>
                  <a:srgbClr val="333333"/>
                </a:solidFill>
                <a:latin typeface="Arial"/>
                <a:ea typeface="DejaVu Sans"/>
              </a:rPr>
              <a:t>animation-duration</a:t>
            </a:r>
            <a:r>
              <a:rPr b="0" lang="en-US" sz="2000" spc="-1" strike="noStrike">
                <a:solidFill>
                  <a:srgbClr val="414141"/>
                </a:solidFill>
                <a:latin typeface="Arial"/>
                <a:ea typeface="DejaVu Sans"/>
              </a:rPr>
              <a:t> and other optional </a:t>
            </a:r>
            <a:r>
              <a:rPr b="0" lang="en-US" sz="2000" spc="-1" strike="noStrike">
                <a:solidFill>
                  <a:srgbClr val="0000ff"/>
                </a:solidFill>
                <a:latin typeface="Arial"/>
                <a:ea typeface="DejaVu Sans"/>
                <a:hlinkClick r:id="rId1"/>
              </a:rPr>
              <a:t>animation properties</a:t>
            </a:r>
            <a:r>
              <a:rPr b="0" lang="en-US" sz="2000" spc="-1" strike="noStrike">
                <a:solidFill>
                  <a:srgbClr val="414141"/>
                </a:solidFill>
                <a:latin typeface="Arial"/>
                <a:ea typeface="DejaVu Sans"/>
              </a:rPr>
              <a:t> to control the animation's behavior.</a:t>
            </a:r>
            <a:endParaRPr b="0" lang="en-IN" sz="2000" spc="-1" strike="noStrike">
              <a:latin typeface="Arial"/>
            </a:endParaRPr>
          </a:p>
          <a:p>
            <a:pPr>
              <a:lnSpc>
                <a:spcPct val="100000"/>
              </a:lnSpc>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Rectangle 1"/>
          <p:cNvSpPr/>
          <p:nvPr/>
        </p:nvSpPr>
        <p:spPr>
          <a:xfrm>
            <a:off x="670680" y="825120"/>
            <a:ext cx="10512720" cy="5576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 lang="en"&gt;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charset="utf-8"&gt;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&lt;title&gt;Example of CSS3 Translate Animation&lt;/title&gt;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margin: 50px;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width:153px;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height:103px;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 url("/examples/images/tortoise-transparent.png") no-repeat;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position: relative;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-webkit-animation-name: moveit;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-webkit-animation-duration: 2s;</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Standard syntax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animation-name: moveit;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animation-duration: 2s;</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Rectangle 1"/>
          <p:cNvSpPr/>
          <p:nvPr/>
        </p:nvSpPr>
        <p:spPr>
          <a:xfrm>
            <a:off x="454680" y="539640"/>
            <a:ext cx="11304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Size Content to The Viewport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Users are used to scroll websites vertically on both desktop and mobile devices - but not horizontally!</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So, if the user is forced to scroll horizontally, or zoom out, to see the whole web page it results in a poor user experience.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Some additional rules to follow:</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US" sz="2000" spc="-1" strike="noStrike">
                <a:solidFill>
                  <a:srgbClr val="000000"/>
                </a:solidFill>
                <a:latin typeface="Arial"/>
                <a:ea typeface="DejaVu Sans"/>
              </a:rPr>
              <a:t>1. Do NOT use large fixed width elements - </a:t>
            </a:r>
            <a:r>
              <a:rPr b="0" lang="en-US" sz="2000" spc="-1" strike="noStrike">
                <a:solidFill>
                  <a:srgbClr val="000000"/>
                </a:solidFill>
                <a:latin typeface="Arial"/>
                <a:ea typeface="DejaVu Sans"/>
              </a:rPr>
              <a:t>For example, if an image is displayed at a width wider than the viewport it can cause the viewport to scroll horizontally. Remember to adjust this content to fit within the width of the viewport.</a:t>
            </a:r>
            <a:endParaRPr b="0" lang="en-IN" sz="2000" spc="-1" strike="noStrike">
              <a:latin typeface="Arial"/>
            </a:endParaRPr>
          </a:p>
          <a:p>
            <a:pPr>
              <a:lnSpc>
                <a:spcPct val="100000"/>
              </a:lnSpc>
            </a:pPr>
            <a:r>
              <a:rPr b="1" lang="en-US" sz="2000" spc="-1" strike="noStrike">
                <a:solidFill>
                  <a:srgbClr val="000000"/>
                </a:solidFill>
                <a:latin typeface="Arial"/>
                <a:ea typeface="DejaVu Sans"/>
              </a:rPr>
              <a:t>2. Do NOT let the content rely on a particular viewport width to render well</a:t>
            </a:r>
            <a:r>
              <a:rPr b="0" lang="en-US" sz="2000" spc="-1" strike="noStrike">
                <a:solidFill>
                  <a:srgbClr val="000000"/>
                </a:solidFill>
                <a:latin typeface="Arial"/>
                <a:ea typeface="DejaVu Sans"/>
              </a:rPr>
              <a:t> - Since screen dimensions and width in CSS pixels vary widely between devices, content should not rely on a particular viewport width to render well.</a:t>
            </a:r>
            <a:endParaRPr b="0" lang="en-IN" sz="2000" spc="-1" strike="noStrike">
              <a:latin typeface="Arial"/>
            </a:endParaRPr>
          </a:p>
          <a:p>
            <a:pPr>
              <a:lnSpc>
                <a:spcPct val="100000"/>
              </a:lnSpc>
            </a:pPr>
            <a:r>
              <a:rPr b="1" lang="en-US" sz="2000" spc="-1" strike="noStrike">
                <a:solidFill>
                  <a:srgbClr val="000000"/>
                </a:solidFill>
                <a:latin typeface="Arial"/>
                <a:ea typeface="DejaVu Sans"/>
              </a:rPr>
              <a:t>3. Use CSS media queries to apply different styling for small and large screens</a:t>
            </a:r>
            <a:r>
              <a:rPr b="0" lang="en-US" sz="2000" spc="-1" strike="noStrike">
                <a:solidFill>
                  <a:srgbClr val="000000"/>
                </a:solidFill>
                <a:latin typeface="Arial"/>
                <a:ea typeface="DejaVu Sans"/>
              </a:rPr>
              <a:t> - Setting large absolute CSS widths for page elements will cause the element to be too wide for the viewport on a smaller device. Instead, consider using relative width values, such as width: 100%. Also, be careful of using large absolute positioning values. It may cause the element to fall outside the viewport on small devices.</a:t>
            </a:r>
            <a:endParaRPr b="0" lang="en-IN" sz="2000" spc="-1" strike="noStrike">
              <a:latin typeface="Arial"/>
            </a:endParaRPr>
          </a:p>
          <a:p>
            <a:pPr>
              <a:lnSpc>
                <a:spcPct val="100000"/>
              </a:lnSpc>
            </a:pPr>
            <a:b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Rectangle 1"/>
          <p:cNvSpPr/>
          <p:nvPr/>
        </p:nvSpPr>
        <p:spPr>
          <a:xfrm>
            <a:off x="670680" y="1102320"/>
            <a:ext cx="10872720" cy="5028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@-webkit-keyframes moveit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from {left: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to {left: 50%;}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Standard syntax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@keyframes moveit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from {left: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to {left: 50%;}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&lt;p&gt;&lt;strong&gt;Note:&lt;/strong&gt; Click the "Show Output" button to repeat the animation.&lt;/p&gt;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class="box"&gt;&lt;/div&gt;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Rectangle 1"/>
          <p:cNvSpPr/>
          <p:nvPr/>
        </p:nvSpPr>
        <p:spPr>
          <a:xfrm>
            <a:off x="310680" y="539640"/>
            <a:ext cx="11449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CSS3 Filters</a:t>
            </a:r>
            <a:endParaRPr b="0" lang="en-IN" sz="2400" spc="-1" strike="noStrike">
              <a:latin typeface="Arial"/>
            </a:endParaRPr>
          </a:p>
        </p:txBody>
      </p:sp>
      <p:sp>
        <p:nvSpPr>
          <p:cNvPr id="312" name="Rectangle 1"/>
          <p:cNvSpPr/>
          <p:nvPr/>
        </p:nvSpPr>
        <p:spPr>
          <a:xfrm>
            <a:off x="166680" y="978120"/>
            <a:ext cx="11521080" cy="243036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Understanding the CSS3 Filter Functions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In this chapter we'll discuss about the filter effects introduced in CSS3 that you can use to perform visual effect operations like blur, balancing contrast or brightness, color saturation etc. on graphical elements like an image before it is drawn onto the web page.</a:t>
            </a: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filter effects can be applied to the element using the CSS3 </a:t>
            </a:r>
            <a:r>
              <a:rPr b="0" lang="en-US" sz="2000" spc="-1" strike="noStrike">
                <a:solidFill>
                  <a:srgbClr val="333333"/>
                </a:solidFill>
                <a:latin typeface="Arial"/>
                <a:ea typeface="DejaVu Sans"/>
              </a:rPr>
              <a:t>filter</a:t>
            </a:r>
            <a:r>
              <a:rPr b="0" lang="en-US" sz="2000" spc="-1" strike="noStrike">
                <a:solidFill>
                  <a:srgbClr val="414141"/>
                </a:solidFill>
                <a:latin typeface="Arial"/>
                <a:ea typeface="DejaVu Sans"/>
              </a:rPr>
              <a:t> property, which accept one or more filter function in the order provided.</a:t>
            </a:r>
            <a:endParaRPr b="0" lang="en-IN" sz="2000" spc="-1" strike="noStrike">
              <a:latin typeface="Arial"/>
            </a:endParaRPr>
          </a:p>
        </p:txBody>
      </p:sp>
      <p:pic>
        <p:nvPicPr>
          <p:cNvPr id="313" name="Picture 2" descr=""/>
          <p:cNvPicPr/>
          <p:nvPr/>
        </p:nvPicPr>
        <p:blipFill>
          <a:blip r:embed="rId1"/>
          <a:stretch/>
        </p:blipFill>
        <p:spPr>
          <a:xfrm>
            <a:off x="45000" y="4356000"/>
            <a:ext cx="11953080" cy="2088000"/>
          </a:xfrm>
          <a:prstGeom prst="rect">
            <a:avLst/>
          </a:prstGeom>
          <a:ln w="9525">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Rectangle 1"/>
          <p:cNvSpPr/>
          <p:nvPr/>
        </p:nvSpPr>
        <p:spPr>
          <a:xfrm>
            <a:off x="238680" y="438480"/>
            <a:ext cx="11521080" cy="182052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The Blur Effect</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Photoshop like Gaussian blur effect can be applied to an element using the </a:t>
            </a:r>
            <a:r>
              <a:rPr b="0" lang="en-US" sz="2000" spc="-1" strike="noStrike">
                <a:solidFill>
                  <a:srgbClr val="333333"/>
                </a:solidFill>
                <a:latin typeface="Arial"/>
                <a:ea typeface="DejaVu Sans"/>
              </a:rPr>
              <a:t>blur()</a:t>
            </a:r>
            <a:r>
              <a:rPr b="0" lang="en-US" sz="2000" spc="-1" strike="noStrike">
                <a:solidFill>
                  <a:srgbClr val="414141"/>
                </a:solidFill>
                <a:latin typeface="Arial"/>
                <a:ea typeface="DejaVu Sans"/>
              </a:rPr>
              <a:t> function. This function accepts CSS length value as parameter which defines the blur radius. A larger value will create more blur. If no parameter is provided, then a value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is used.</a:t>
            </a:r>
            <a:endParaRPr b="0" lang="en-IN" sz="2000" spc="-1" strike="noStrike">
              <a:latin typeface="Arial"/>
            </a:endParaRPr>
          </a:p>
        </p:txBody>
      </p:sp>
      <p:sp>
        <p:nvSpPr>
          <p:cNvPr id="315" name="Rectangle 2"/>
          <p:cNvSpPr/>
          <p:nvPr/>
        </p:nvSpPr>
        <p:spPr>
          <a:xfrm>
            <a:off x="1318680" y="2195640"/>
            <a:ext cx="10080720" cy="5302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charset="utf-8"&gt;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&lt;title&gt;Example of CSS3 Blur Filter Effect&lt;/title&gt;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img.blur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blur(2px);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blur(2px);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img.extra-blur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blur(5px);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blur(5px);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Some CSS to beautify this example */</a:t>
            </a:r>
            <a:endParaRPr b="0" lang="en-IN" sz="1800" spc="-1" strike="noStrike">
              <a:latin typeface="Arial"/>
            </a:endParaRPr>
          </a:p>
          <a:p>
            <a:pPr>
              <a:lnSpc>
                <a:spcPct val="100000"/>
              </a:lnSpc>
            </a:pPr>
            <a:r>
              <a:rPr b="0" lang="en-US" sz="1800" spc="-1" strike="noStrike">
                <a:solidFill>
                  <a:srgbClr val="000000"/>
                </a:solidFill>
                <a:latin typeface="Arial"/>
                <a:ea typeface="DejaVu Sans"/>
              </a:rPr>
              <a:t>table td{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Rectangle 1"/>
          <p:cNvSpPr/>
          <p:nvPr/>
        </p:nvSpPr>
        <p:spPr>
          <a:xfrm>
            <a:off x="454680" y="827640"/>
            <a:ext cx="11232720" cy="5851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&lt;table&gt;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&lt;img src="/examples/images/parrot.png" alt="Parrot"&gt;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&lt;img class="blur" src="/examples/images/parrot.png" alt="Parrot"&gt;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&lt;img class="extra-blur" src="/examples/images/parrot.png" alt="Parrot"&gt;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&lt;td&gt;Original Image&lt;/td&gt;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&lt;td&gt;blur(2px)&lt;/td&gt;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&lt;td&gt;blur(5px)&lt;/td&gt;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&lt;/table&gt;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Rectangle 1"/>
          <p:cNvSpPr/>
          <p:nvPr/>
        </p:nvSpPr>
        <p:spPr>
          <a:xfrm>
            <a:off x="310680" y="550440"/>
            <a:ext cx="11377080" cy="2430360"/>
          </a:xfrm>
          <a:prstGeom prst="rect">
            <a:avLst/>
          </a:prstGeom>
          <a:solidFill>
            <a:srgbClr val="f1f1f1"/>
          </a:solidFill>
          <a:ln w="9525">
            <a:noFill/>
          </a:ln>
        </p:spPr>
        <p:style>
          <a:lnRef idx="0"/>
          <a:fillRef idx="0"/>
          <a:effectRef idx="0"/>
          <a:fontRef idx="minor"/>
        </p:style>
        <p:txBody>
          <a:bodyPr lIns="0" rIns="0" tIns="196920" bIns="98280" anchor="ctr">
            <a:spAutoFit/>
          </a:bodyPr>
          <a:p>
            <a:pPr algn="ctr">
              <a:lnSpc>
                <a:spcPct val="100000"/>
              </a:lnSpc>
              <a:tabLst>
                <a:tab algn="l" pos="0"/>
              </a:tabLst>
            </a:pPr>
            <a:r>
              <a:rPr b="1" lang="en-US" sz="2000" spc="-1" strike="noStrike">
                <a:solidFill>
                  <a:srgbClr val="262626"/>
                </a:solidFill>
                <a:latin typeface="Arial"/>
                <a:ea typeface="DejaVu Sans"/>
              </a:rPr>
              <a:t>Setting the Image Brightness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a:t>
            </a:r>
            <a:r>
              <a:rPr b="0" lang="en-US" sz="2000" spc="-1" strike="noStrike">
                <a:solidFill>
                  <a:srgbClr val="333333"/>
                </a:solidFill>
                <a:latin typeface="Arial"/>
                <a:ea typeface="DejaVu Sans"/>
              </a:rPr>
              <a:t>brightness()</a:t>
            </a:r>
            <a:r>
              <a:rPr b="0" lang="en-US" sz="2000" spc="-1" strike="noStrike">
                <a:solidFill>
                  <a:srgbClr val="414141"/>
                </a:solidFill>
                <a:latin typeface="Arial"/>
                <a:ea typeface="DejaVu Sans"/>
              </a:rPr>
              <a:t> function can be used to set the brightness of an image. A value of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will create an image that is completely black. Whereas, a value of </a:t>
            </a:r>
            <a:r>
              <a:rPr b="0" lang="en-US" sz="2000" spc="-1" strike="noStrike">
                <a:solidFill>
                  <a:srgbClr val="333333"/>
                </a:solidFill>
                <a:latin typeface="Arial"/>
                <a:ea typeface="DejaVu Sans"/>
              </a:rPr>
              <a:t>100%</a:t>
            </a:r>
            <a:r>
              <a:rPr b="0" lang="en-US" sz="2000" spc="-1" strike="noStrike">
                <a:solidFill>
                  <a:srgbClr val="414141"/>
                </a:solidFill>
                <a:latin typeface="Arial"/>
                <a:ea typeface="DejaVu Sans"/>
              </a:rPr>
              <a:t> or </a:t>
            </a:r>
            <a:r>
              <a:rPr b="0" lang="en-US" sz="2000" spc="-1" strike="noStrike">
                <a:solidFill>
                  <a:srgbClr val="333333"/>
                </a:solidFill>
                <a:latin typeface="Arial"/>
                <a:ea typeface="DejaVu Sans"/>
              </a:rPr>
              <a:t>1</a:t>
            </a:r>
            <a:r>
              <a:rPr b="0" lang="en-US" sz="2000" spc="-1" strike="noStrike">
                <a:solidFill>
                  <a:srgbClr val="414141"/>
                </a:solidFill>
                <a:latin typeface="Arial"/>
                <a:ea typeface="DejaVu Sans"/>
              </a:rPr>
              <a:t> leaves the images unchanged. Other values are linear multipliers on the effect.</a:t>
            </a: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You can also set the brightness higher than the 100% which results in brighter image. If the amount parameter is missing, a value of </a:t>
            </a:r>
            <a:r>
              <a:rPr b="0" lang="en-US" sz="2000" spc="-1" strike="noStrike">
                <a:solidFill>
                  <a:srgbClr val="333333"/>
                </a:solidFill>
                <a:latin typeface="Arial"/>
                <a:ea typeface="DejaVu Sans"/>
              </a:rPr>
              <a:t>1</a:t>
            </a:r>
            <a:r>
              <a:rPr b="0" lang="en-US" sz="2000" spc="-1" strike="noStrike">
                <a:solidFill>
                  <a:srgbClr val="414141"/>
                </a:solidFill>
                <a:latin typeface="Arial"/>
                <a:ea typeface="DejaVu Sans"/>
              </a:rPr>
              <a:t> is used. Negative values are not allowed.</a:t>
            </a:r>
            <a:endParaRPr b="0" lang="en-IN" sz="2000" spc="-1" strike="noStrike">
              <a:latin typeface="Arial"/>
            </a:endParaRPr>
          </a:p>
        </p:txBody>
      </p:sp>
      <p:sp>
        <p:nvSpPr>
          <p:cNvPr id="318" name="Rectangle 2"/>
          <p:cNvSpPr/>
          <p:nvPr/>
        </p:nvSpPr>
        <p:spPr>
          <a:xfrm>
            <a:off x="1894680" y="3347640"/>
            <a:ext cx="8856720" cy="3382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img.bright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brightness(200%); /* Chrome, Safari, Opera */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filter: brightness(200%);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img.dark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brightness(50%); /* Chrome, Safari, Opera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brightness(50%);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Rectangle 1"/>
          <p:cNvSpPr/>
          <p:nvPr/>
        </p:nvSpPr>
        <p:spPr>
          <a:xfrm>
            <a:off x="310680" y="466920"/>
            <a:ext cx="11449080" cy="212544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Adjusting the Image Contrast</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a:t>
            </a:r>
            <a:r>
              <a:rPr b="0" lang="en-US" sz="2000" spc="-1" strike="noStrike">
                <a:solidFill>
                  <a:srgbClr val="333333"/>
                </a:solidFill>
                <a:latin typeface="Arial"/>
                <a:ea typeface="DejaVu Sans"/>
              </a:rPr>
              <a:t>contrast()</a:t>
            </a:r>
            <a:r>
              <a:rPr b="0" lang="en-US" sz="2000" spc="-1" strike="noStrike">
                <a:solidFill>
                  <a:srgbClr val="414141"/>
                </a:solidFill>
                <a:latin typeface="Arial"/>
                <a:ea typeface="DejaVu Sans"/>
              </a:rPr>
              <a:t> function is used to adjust the contrast on an image. A value of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will create an image that is completely black. Whereas, a value of </a:t>
            </a:r>
            <a:r>
              <a:rPr b="0" lang="en-US" sz="2000" spc="-1" strike="noStrike">
                <a:solidFill>
                  <a:srgbClr val="333333"/>
                </a:solidFill>
                <a:latin typeface="Arial"/>
                <a:ea typeface="DejaVu Sans"/>
              </a:rPr>
              <a:t>100%</a:t>
            </a:r>
            <a:r>
              <a:rPr b="0" lang="en-US" sz="2000" spc="-1" strike="noStrike">
                <a:solidFill>
                  <a:srgbClr val="414141"/>
                </a:solidFill>
                <a:latin typeface="Arial"/>
                <a:ea typeface="DejaVu Sans"/>
              </a:rPr>
              <a:t> or </a:t>
            </a:r>
            <a:r>
              <a:rPr b="0" lang="en-US" sz="2000" spc="-1" strike="noStrike">
                <a:solidFill>
                  <a:srgbClr val="333333"/>
                </a:solidFill>
                <a:latin typeface="Arial"/>
                <a:ea typeface="DejaVu Sans"/>
              </a:rPr>
              <a:t>1</a:t>
            </a:r>
            <a:r>
              <a:rPr b="0" lang="en-US" sz="2000" spc="-1" strike="noStrike">
                <a:solidFill>
                  <a:srgbClr val="414141"/>
                </a:solidFill>
                <a:latin typeface="Arial"/>
                <a:ea typeface="DejaVu Sans"/>
              </a:rPr>
              <a:t> leaves the image unchanged. Values over 100% are also allowed which provide results with less contrast. If the amount parameter is missing or omitted, a value of </a:t>
            </a:r>
            <a:r>
              <a:rPr b="0" lang="en-US" sz="2000" spc="-1" strike="noStrike">
                <a:solidFill>
                  <a:srgbClr val="333333"/>
                </a:solidFill>
                <a:latin typeface="Arial"/>
                <a:ea typeface="DejaVu Sans"/>
              </a:rPr>
              <a:t>1</a:t>
            </a:r>
            <a:r>
              <a:rPr b="0" lang="en-US" sz="2000" spc="-1" strike="noStrike">
                <a:solidFill>
                  <a:srgbClr val="414141"/>
                </a:solidFill>
                <a:latin typeface="Arial"/>
                <a:ea typeface="DejaVu Sans"/>
              </a:rPr>
              <a:t> is used.</a:t>
            </a:r>
            <a:endParaRPr b="0" lang="en-IN" sz="2000" spc="-1" strike="noStrike">
              <a:latin typeface="Arial"/>
            </a:endParaRPr>
          </a:p>
        </p:txBody>
      </p:sp>
      <p:sp>
        <p:nvSpPr>
          <p:cNvPr id="320" name="Rectangle 2"/>
          <p:cNvSpPr/>
          <p:nvPr/>
        </p:nvSpPr>
        <p:spPr>
          <a:xfrm>
            <a:off x="3000240" y="3179520"/>
            <a:ext cx="8039160" cy="3930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img.bright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contrast(200%); /* Chrome, Safari, Opera */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filter: contrast(200%);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img.dim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contrast(50%); /* Chrome, Safari, Opera */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filter: contrast(50%);</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Rectangle 2"/>
          <p:cNvSpPr/>
          <p:nvPr/>
        </p:nvSpPr>
        <p:spPr>
          <a:xfrm>
            <a:off x="238680" y="329760"/>
            <a:ext cx="11160720" cy="151560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Adding Drop Shadow to Images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You can use the </a:t>
            </a:r>
            <a:r>
              <a:rPr b="0" lang="en-US" sz="2000" spc="-1" strike="noStrike">
                <a:solidFill>
                  <a:srgbClr val="333333"/>
                </a:solidFill>
                <a:latin typeface="Arial"/>
                <a:ea typeface="DejaVu Sans"/>
              </a:rPr>
              <a:t>drop-shadow()</a:t>
            </a:r>
            <a:r>
              <a:rPr b="0" lang="en-US" sz="2000" spc="-1" strike="noStrike">
                <a:solidFill>
                  <a:srgbClr val="414141"/>
                </a:solidFill>
                <a:latin typeface="Arial"/>
                <a:ea typeface="DejaVu Sans"/>
              </a:rPr>
              <a:t> function to apply the drop shadow effect to the images like Photoshop. This function is similar to the </a:t>
            </a:r>
            <a:r>
              <a:rPr b="0" lang="en-US" sz="2000" spc="-1" strike="noStrike">
                <a:solidFill>
                  <a:srgbClr val="0000ff"/>
                </a:solidFill>
                <a:latin typeface="Arial"/>
                <a:ea typeface="DejaVu Sans"/>
                <a:hlinkClick r:id="rId1"/>
              </a:rPr>
              <a:t>box-shadow</a:t>
            </a:r>
            <a:r>
              <a:rPr b="0" lang="en-US" sz="2000" spc="-1" strike="noStrike">
                <a:solidFill>
                  <a:srgbClr val="414141"/>
                </a:solidFill>
                <a:latin typeface="Arial"/>
                <a:ea typeface="DejaVu Sans"/>
              </a:rPr>
              <a:t> property.</a:t>
            </a:r>
            <a:endParaRPr b="0" lang="en-IN" sz="2000" spc="-1" strike="noStrike">
              <a:latin typeface="Arial"/>
            </a:endParaRPr>
          </a:p>
        </p:txBody>
      </p:sp>
      <p:sp>
        <p:nvSpPr>
          <p:cNvPr id="322" name="Rectangle 2"/>
          <p:cNvSpPr/>
          <p:nvPr/>
        </p:nvSpPr>
        <p:spPr>
          <a:xfrm>
            <a:off x="2038680" y="2627640"/>
            <a:ext cx="928872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img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drop-shadow(4px 4px 10px orange); /* Chrome, Safari, Opera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drop-shadow(4px 4px 10px orange);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Rectangle 1"/>
          <p:cNvSpPr/>
          <p:nvPr/>
        </p:nvSpPr>
        <p:spPr>
          <a:xfrm>
            <a:off x="310680" y="366480"/>
            <a:ext cx="11449080" cy="182052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Converting an Image to Grayscale</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images can be converted to grayscale using the </a:t>
            </a:r>
            <a:r>
              <a:rPr b="0" lang="en-US" sz="2000" spc="-1" strike="noStrike">
                <a:solidFill>
                  <a:srgbClr val="333333"/>
                </a:solidFill>
                <a:latin typeface="Arial"/>
                <a:ea typeface="DejaVu Sans"/>
              </a:rPr>
              <a:t>grayscale()</a:t>
            </a:r>
            <a:r>
              <a:rPr b="0" lang="en-US" sz="2000" spc="-1" strike="noStrike">
                <a:solidFill>
                  <a:srgbClr val="414141"/>
                </a:solidFill>
                <a:latin typeface="Arial"/>
                <a:ea typeface="DejaVu Sans"/>
              </a:rPr>
              <a:t> function. A value of </a:t>
            </a:r>
            <a:r>
              <a:rPr b="0" lang="en-US" sz="2000" spc="-1" strike="noStrike">
                <a:solidFill>
                  <a:srgbClr val="333333"/>
                </a:solidFill>
                <a:latin typeface="Arial"/>
                <a:ea typeface="DejaVu Sans"/>
              </a:rPr>
              <a:t>100%</a:t>
            </a:r>
            <a:r>
              <a:rPr b="0" lang="en-US" sz="2000" spc="-1" strike="noStrike">
                <a:solidFill>
                  <a:srgbClr val="414141"/>
                </a:solidFill>
                <a:latin typeface="Arial"/>
                <a:ea typeface="DejaVu Sans"/>
              </a:rPr>
              <a:t> is completely grayscale. A value of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leaves the image unchanged. Values between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and </a:t>
            </a:r>
            <a:r>
              <a:rPr b="0" lang="en-US" sz="2000" spc="-1" strike="noStrike">
                <a:solidFill>
                  <a:srgbClr val="333333"/>
                </a:solidFill>
                <a:latin typeface="Arial"/>
                <a:ea typeface="DejaVu Sans"/>
              </a:rPr>
              <a:t>100%</a:t>
            </a:r>
            <a:r>
              <a:rPr b="0" lang="en-US" sz="2000" spc="-1" strike="noStrike">
                <a:solidFill>
                  <a:srgbClr val="414141"/>
                </a:solidFill>
                <a:latin typeface="Arial"/>
                <a:ea typeface="DejaVu Sans"/>
              </a:rPr>
              <a:t> are linear multipliers on the effect. If the amount parameter is missing, a value of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is used.</a:t>
            </a:r>
            <a:endParaRPr b="0" lang="en-IN" sz="2000" spc="-1" strike="noStrike">
              <a:latin typeface="Arial"/>
            </a:endParaRPr>
          </a:p>
        </p:txBody>
      </p:sp>
      <p:sp>
        <p:nvSpPr>
          <p:cNvPr id="324" name="Rectangle 2"/>
          <p:cNvSpPr/>
          <p:nvPr/>
        </p:nvSpPr>
        <p:spPr>
          <a:xfrm>
            <a:off x="2254680" y="2339640"/>
            <a:ext cx="5997240" cy="4753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img.complete-gray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grayscale(100%);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grayscale(100%);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img.partial-gray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grayscale(50%);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grayscale(50%);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Some CSS to beautify this example */</a:t>
            </a:r>
            <a:endParaRPr b="0" lang="en-IN" sz="1800" spc="-1" strike="noStrike">
              <a:latin typeface="Arial"/>
            </a:endParaRPr>
          </a:p>
          <a:p>
            <a:pPr>
              <a:lnSpc>
                <a:spcPct val="100000"/>
              </a:lnSpc>
            </a:pPr>
            <a:r>
              <a:rPr b="0" lang="en-US" sz="1800" spc="-1" strike="noStrike">
                <a:solidFill>
                  <a:srgbClr val="000000"/>
                </a:solidFill>
                <a:latin typeface="Arial"/>
                <a:ea typeface="DejaVu Sans"/>
              </a:rPr>
              <a:t>table td{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Rectangle 1"/>
          <p:cNvSpPr/>
          <p:nvPr/>
        </p:nvSpPr>
        <p:spPr>
          <a:xfrm>
            <a:off x="238680" y="332640"/>
            <a:ext cx="11521080" cy="2125440"/>
          </a:xfrm>
          <a:prstGeom prst="rect">
            <a:avLst/>
          </a:prstGeom>
          <a:solidFill>
            <a:srgbClr val="f1f1f1"/>
          </a:solidFill>
          <a:ln w="9525">
            <a:noFill/>
          </a:ln>
        </p:spPr>
        <p:style>
          <a:lnRef idx="0"/>
          <a:fillRef idx="0"/>
          <a:effectRef idx="0"/>
          <a:fontRef idx="minor"/>
        </p:style>
        <p:txBody>
          <a:bodyPr lIns="0" rIns="0" tIns="196920" bIns="98280" anchor="ctr">
            <a:spAutoFit/>
          </a:bodyPr>
          <a:p>
            <a:pPr>
              <a:lnSpc>
                <a:spcPct val="100000"/>
              </a:lnSpc>
              <a:tabLst>
                <a:tab algn="l" pos="0"/>
              </a:tabLst>
            </a:pPr>
            <a:r>
              <a:rPr b="1" lang="en-US" sz="2000" spc="-1" strike="noStrike">
                <a:solidFill>
                  <a:srgbClr val="262626"/>
                </a:solidFill>
                <a:latin typeface="Arial"/>
                <a:ea typeface="DejaVu Sans"/>
              </a:rPr>
              <a:t>The Invert Effect</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414141"/>
                </a:solidFill>
                <a:latin typeface="Arial"/>
                <a:ea typeface="DejaVu Sans"/>
              </a:rPr>
              <a:t>The invert effect like Photoshop can be applied to an image with the </a:t>
            </a:r>
            <a:r>
              <a:rPr b="0" lang="en-US" sz="2000" spc="-1" strike="noStrike">
                <a:solidFill>
                  <a:srgbClr val="333333"/>
                </a:solidFill>
                <a:latin typeface="Arial"/>
                <a:ea typeface="DejaVu Sans"/>
              </a:rPr>
              <a:t>invert()</a:t>
            </a:r>
            <a:r>
              <a:rPr b="0" lang="en-US" sz="2000" spc="-1" strike="noStrike">
                <a:solidFill>
                  <a:srgbClr val="414141"/>
                </a:solidFill>
                <a:latin typeface="Arial"/>
                <a:ea typeface="DejaVu Sans"/>
              </a:rPr>
              <a:t> function. A value of </a:t>
            </a:r>
            <a:r>
              <a:rPr b="0" lang="en-US" sz="2000" spc="-1" strike="noStrike">
                <a:solidFill>
                  <a:srgbClr val="333333"/>
                </a:solidFill>
                <a:latin typeface="Arial"/>
                <a:ea typeface="DejaVu Sans"/>
              </a:rPr>
              <a:t>100%</a:t>
            </a:r>
            <a:r>
              <a:rPr b="0" lang="en-US" sz="2000" spc="-1" strike="noStrike">
                <a:solidFill>
                  <a:srgbClr val="414141"/>
                </a:solidFill>
                <a:latin typeface="Arial"/>
                <a:ea typeface="DejaVu Sans"/>
              </a:rPr>
              <a:t> or </a:t>
            </a:r>
            <a:r>
              <a:rPr b="0" lang="en-US" sz="2000" spc="-1" strike="noStrike">
                <a:solidFill>
                  <a:srgbClr val="333333"/>
                </a:solidFill>
                <a:latin typeface="Arial"/>
                <a:ea typeface="DejaVu Sans"/>
              </a:rPr>
              <a:t>1</a:t>
            </a:r>
            <a:r>
              <a:rPr b="0" lang="en-US" sz="2000" spc="-1" strike="noStrike">
                <a:solidFill>
                  <a:srgbClr val="414141"/>
                </a:solidFill>
                <a:latin typeface="Arial"/>
                <a:ea typeface="DejaVu Sans"/>
              </a:rPr>
              <a:t> is completely inverted. A value of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leaves the input unchanged. Values between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and </a:t>
            </a:r>
            <a:r>
              <a:rPr b="0" lang="en-US" sz="2000" spc="-1" strike="noStrike">
                <a:solidFill>
                  <a:srgbClr val="333333"/>
                </a:solidFill>
                <a:latin typeface="Arial"/>
                <a:ea typeface="DejaVu Sans"/>
              </a:rPr>
              <a:t>100%</a:t>
            </a:r>
            <a:r>
              <a:rPr b="0" lang="en-US" sz="2000" spc="-1" strike="noStrike">
                <a:solidFill>
                  <a:srgbClr val="414141"/>
                </a:solidFill>
                <a:latin typeface="Arial"/>
                <a:ea typeface="DejaVu Sans"/>
              </a:rPr>
              <a:t> are linear multipliers on the effect. If the '</a:t>
            </a:r>
            <a:r>
              <a:rPr b="0" lang="en-US" sz="2000" spc="-1" strike="noStrike">
                <a:solidFill>
                  <a:srgbClr val="333333"/>
                </a:solidFill>
                <a:latin typeface="Arial"/>
                <a:ea typeface="DejaVu Sans"/>
              </a:rPr>
              <a:t>amount</a:t>
            </a:r>
            <a:r>
              <a:rPr b="0" lang="en-US" sz="2000" spc="-1" strike="noStrike">
                <a:solidFill>
                  <a:srgbClr val="414141"/>
                </a:solidFill>
                <a:latin typeface="Arial"/>
                <a:ea typeface="DejaVu Sans"/>
              </a:rPr>
              <a:t>' parameter is missing, a value of </a:t>
            </a:r>
            <a:r>
              <a:rPr b="0" lang="en-US" sz="2000" spc="-1" strike="noStrike">
                <a:solidFill>
                  <a:srgbClr val="333333"/>
                </a:solidFill>
                <a:latin typeface="Arial"/>
                <a:ea typeface="DejaVu Sans"/>
              </a:rPr>
              <a:t>0</a:t>
            </a:r>
            <a:r>
              <a:rPr b="0" lang="en-US" sz="2000" spc="-1" strike="noStrike">
                <a:solidFill>
                  <a:srgbClr val="414141"/>
                </a:solidFill>
                <a:latin typeface="Arial"/>
                <a:ea typeface="DejaVu Sans"/>
              </a:rPr>
              <a:t> is used. Negative values are not allowed.</a:t>
            </a:r>
            <a:endParaRPr b="0" lang="en-IN" sz="2000" spc="-1" strike="noStrike">
              <a:latin typeface="Arial"/>
            </a:endParaRPr>
          </a:p>
        </p:txBody>
      </p:sp>
      <p:sp>
        <p:nvSpPr>
          <p:cNvPr id="326" name="Rectangle 2"/>
          <p:cNvSpPr/>
          <p:nvPr/>
        </p:nvSpPr>
        <p:spPr>
          <a:xfrm>
            <a:off x="2470680" y="2771640"/>
            <a:ext cx="8208720" cy="4205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img.partially-inverted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invert(80%);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invert(80%);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img.fully-inverted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-webkit-filter: invert(100%); /* Chrome, Safari, Opera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filter: invert(100%);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Some CSS to beautify this example */</a:t>
            </a:r>
            <a:endParaRPr b="0" lang="en-IN" sz="1800" spc="-1" strike="noStrike">
              <a:latin typeface="Arial"/>
            </a:endParaRPr>
          </a:p>
          <a:p>
            <a:pPr>
              <a:lnSpc>
                <a:spcPct val="100000"/>
              </a:lnSpc>
            </a:pPr>
            <a:r>
              <a:rPr b="0" lang="en-US" sz="1800" spc="-1" strike="noStrike">
                <a:solidFill>
                  <a:srgbClr val="000000"/>
                </a:solidFill>
                <a:latin typeface="Arial"/>
                <a:ea typeface="DejaVu Sans"/>
              </a:rPr>
              <a:t>table td{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Rectangle 1"/>
          <p:cNvSpPr/>
          <p:nvPr/>
        </p:nvSpPr>
        <p:spPr>
          <a:xfrm>
            <a:off x="166680" y="467640"/>
            <a:ext cx="11593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2400" spc="-1" strike="noStrike">
                <a:solidFill>
                  <a:srgbClr val="000000"/>
                </a:solidFill>
                <a:latin typeface="Arial"/>
                <a:ea typeface="DejaVu Sans"/>
              </a:rPr>
              <a:t>Responsive Web Design - Grid-View</a:t>
            </a:r>
            <a:endParaRPr b="0" lang="en-IN" sz="2400" spc="-1" strike="noStrike">
              <a:latin typeface="Arial"/>
            </a:endParaRPr>
          </a:p>
        </p:txBody>
      </p:sp>
      <p:sp>
        <p:nvSpPr>
          <p:cNvPr id="66" name="Rectangle 2"/>
          <p:cNvSpPr/>
          <p:nvPr/>
        </p:nvSpPr>
        <p:spPr>
          <a:xfrm>
            <a:off x="238680" y="1187640"/>
            <a:ext cx="11449080" cy="1005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What is a Grid-View?</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Many web pages are based on a grid-view, which means that the page is divided into columns:</a:t>
            </a:r>
            <a:endParaRPr b="0" lang="en-IN" sz="2000" spc="-1" strike="noStrike">
              <a:latin typeface="Arial"/>
            </a:endParaRPr>
          </a:p>
        </p:txBody>
      </p:sp>
      <p:pic>
        <p:nvPicPr>
          <p:cNvPr id="67" name="Picture 2" descr=""/>
          <p:cNvPicPr/>
          <p:nvPr/>
        </p:nvPicPr>
        <p:blipFill>
          <a:blip r:embed="rId1"/>
          <a:stretch/>
        </p:blipFill>
        <p:spPr>
          <a:xfrm>
            <a:off x="814680" y="2915640"/>
            <a:ext cx="10410840" cy="3167280"/>
          </a:xfrm>
          <a:prstGeom prst="rect">
            <a:avLst/>
          </a:prstGeom>
          <a:ln w="9525">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Rectangle 1"/>
          <p:cNvSpPr/>
          <p:nvPr/>
        </p:nvSpPr>
        <p:spPr>
          <a:xfrm>
            <a:off x="310680" y="539640"/>
            <a:ext cx="11521080" cy="70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Using a grid-view is very helpful when designing web pages. It makes it easier to place elements on the page.</a:t>
            </a:r>
            <a:endParaRPr b="0" lang="en-IN" sz="2000" spc="-1" strike="noStrike">
              <a:latin typeface="Arial"/>
            </a:endParaRPr>
          </a:p>
        </p:txBody>
      </p:sp>
      <p:pic>
        <p:nvPicPr>
          <p:cNvPr id="69" name="Picture 2" descr=""/>
          <p:cNvPicPr/>
          <p:nvPr/>
        </p:nvPicPr>
        <p:blipFill>
          <a:blip r:embed="rId1"/>
          <a:stretch/>
        </p:blipFill>
        <p:spPr>
          <a:xfrm>
            <a:off x="1030680" y="1475640"/>
            <a:ext cx="9897840" cy="4253040"/>
          </a:xfrm>
          <a:prstGeom prst="rect">
            <a:avLst/>
          </a:prstGeom>
          <a:ln w="9525">
            <a:noFill/>
          </a:ln>
        </p:spPr>
      </p:pic>
      <p:sp>
        <p:nvSpPr>
          <p:cNvPr id="70" name="Rectangle 3"/>
          <p:cNvSpPr/>
          <p:nvPr/>
        </p:nvSpPr>
        <p:spPr>
          <a:xfrm>
            <a:off x="382680" y="6084000"/>
            <a:ext cx="11377080" cy="70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A responsive grid-view often has 12 columns, and has a total width of 100%, and will shrink and expand as you resize the browser window.</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Rectangle 1"/>
          <p:cNvSpPr/>
          <p:nvPr/>
        </p:nvSpPr>
        <p:spPr>
          <a:xfrm>
            <a:off x="238680" y="629280"/>
            <a:ext cx="11183400" cy="385632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Building a Responsive Grid-View</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Lets start building a responsive grid-view.</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First ensure that all HTML elements have the </a:t>
            </a:r>
            <a:r>
              <a:rPr b="0" lang="en-US" sz="2000" spc="-1" strike="noStrike">
                <a:solidFill>
                  <a:srgbClr val="dc143c"/>
                </a:solidFill>
                <a:latin typeface="Arial"/>
                <a:ea typeface="DejaVu Sans"/>
              </a:rPr>
              <a:t>box-sizing</a:t>
            </a:r>
            <a:r>
              <a:rPr b="0" lang="en-US" sz="2000" spc="-1" strike="noStrike">
                <a:solidFill>
                  <a:srgbClr val="000000"/>
                </a:solidFill>
                <a:latin typeface="Arial"/>
                <a:ea typeface="DejaVu Sans"/>
              </a:rPr>
              <a:t> property set to </a:t>
            </a:r>
            <a:r>
              <a:rPr b="0" lang="en-US" sz="2000" spc="-1" strike="noStrike">
                <a:solidFill>
                  <a:srgbClr val="dc143c"/>
                </a:solidFill>
                <a:latin typeface="Arial"/>
                <a:ea typeface="DejaVu Sans"/>
              </a:rPr>
              <a:t>border-box</a:t>
            </a:r>
            <a:r>
              <a:rPr b="0" lang="en-US" sz="2000" spc="-1" strike="noStrike">
                <a:solidFill>
                  <a:srgbClr val="000000"/>
                </a:solidFill>
                <a:latin typeface="Arial"/>
                <a:ea typeface="DejaVu Sans"/>
              </a:rPr>
              <a:t>. This makes sure that the padding and border are included in the total width and height of the elements.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Add the following code in your CSS: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a52a2a"/>
                </a:solidFill>
                <a:latin typeface="Arial"/>
                <a:ea typeface="DejaVu Sans"/>
              </a:rPr>
              <a:t>* </a:t>
            </a:r>
            <a:r>
              <a:rPr b="0" lang="en-US" sz="2000" spc="-1" strike="noStrike">
                <a:solidFill>
                  <a:srgbClr val="000000"/>
                </a:solidFill>
                <a:latin typeface="Arial"/>
                <a:ea typeface="DejaVu Sans"/>
              </a:rPr>
              <a:t>{</a:t>
            </a:r>
            <a:br/>
            <a:r>
              <a:rPr b="0" lang="en-US" sz="2000" spc="-1" strike="noStrike">
                <a:solidFill>
                  <a:srgbClr val="ff0000"/>
                </a:solidFill>
                <a:latin typeface="Arial"/>
                <a:ea typeface="DejaVu Sans"/>
              </a:rPr>
              <a:t>  box-sizing</a:t>
            </a:r>
            <a:r>
              <a:rPr b="0" lang="en-US" sz="2000" spc="-1" strike="noStrike">
                <a:solidFill>
                  <a:srgbClr val="000000"/>
                </a:solidFill>
                <a:latin typeface="Arial"/>
                <a:ea typeface="DejaVu Sans"/>
              </a:rPr>
              <a:t>:</a:t>
            </a:r>
            <a:r>
              <a:rPr b="0" lang="en-US" sz="2000" spc="-1" strike="noStrike">
                <a:solidFill>
                  <a:srgbClr val="0000cd"/>
                </a:solidFill>
                <a:latin typeface="Arial"/>
                <a:ea typeface="DejaVu Sans"/>
              </a:rPr>
              <a:t> border-box</a:t>
            </a:r>
            <a:r>
              <a:rPr b="0" lang="en-US" sz="2000" spc="-1" strike="noStrike">
                <a:solidFill>
                  <a:srgbClr val="000000"/>
                </a:solidFill>
                <a:latin typeface="Arial"/>
                <a:ea typeface="DejaVu Sans"/>
              </a:rPr>
              <a:t>;</a:t>
            </a:r>
            <a:br/>
            <a:r>
              <a:rPr b="0" lang="en-US" sz="2000" spc="-1" strike="noStrike">
                <a:solidFill>
                  <a:srgbClr val="000000"/>
                </a:solidFill>
                <a:latin typeface="Arial"/>
                <a:ea typeface="DejaVu Sans"/>
              </a:rPr>
              <a:t>}</a:t>
            </a:r>
            <a:endParaRPr b="0" lang="en-IN" sz="2000" spc="-1" strike="noStrike">
              <a:latin typeface="Arial"/>
            </a:endParaRPr>
          </a:p>
        </p:txBody>
      </p:sp>
      <p:pic>
        <p:nvPicPr>
          <p:cNvPr id="72" name="Picture 3" descr=""/>
          <p:cNvPicPr/>
          <p:nvPr/>
        </p:nvPicPr>
        <p:blipFill>
          <a:blip r:embed="rId1"/>
          <a:stretch/>
        </p:blipFill>
        <p:spPr>
          <a:xfrm>
            <a:off x="238680" y="5652000"/>
            <a:ext cx="11399400" cy="1025640"/>
          </a:xfrm>
          <a:prstGeom prst="rect">
            <a:avLst/>
          </a:prstGeom>
          <a:ln w="9525">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TextShape 1_0"/>
          <p:cNvSpPr/>
          <p:nvPr/>
        </p:nvSpPr>
        <p:spPr>
          <a:xfrm>
            <a:off x="1008000" y="917280"/>
            <a:ext cx="9647640" cy="396720"/>
          </a:xfrm>
          <a:prstGeom prst="rect">
            <a:avLst/>
          </a:prstGeom>
          <a:noFill/>
          <a:ln w="0">
            <a:noFill/>
          </a:ln>
        </p:spPr>
        <p:style>
          <a:lnRef idx="0"/>
          <a:fillRef idx="0"/>
          <a:effectRef idx="0"/>
          <a:fontRef idx="minor"/>
        </p:style>
        <p:txBody>
          <a:bodyPr lIns="36000" rIns="36000" tIns="36000" bIns="36000" anchor="ctr">
            <a:noAutofit/>
          </a:bodyPr>
          <a:p>
            <a:pPr>
              <a:lnSpc>
                <a:spcPct val="100000"/>
              </a:lnSpc>
            </a:pPr>
            <a:r>
              <a:rPr b="1" lang="en-IN" sz="2200" spc="-1" strike="noStrike">
                <a:solidFill>
                  <a:srgbClr val="000000"/>
                </a:solidFill>
                <a:latin typeface="Noto Sans Regular"/>
                <a:ea typeface="DejaVu Sans"/>
              </a:rPr>
              <a:t>Introduction to Responsive Web Design</a:t>
            </a:r>
            <a:endParaRPr b="0" lang="en-IN" sz="2200" spc="-1" strike="noStrike">
              <a:latin typeface="Arial"/>
            </a:endParaRPr>
          </a:p>
        </p:txBody>
      </p:sp>
      <p:sp>
        <p:nvSpPr>
          <p:cNvPr id="40" name="TextShape 2_0"/>
          <p:cNvSpPr/>
          <p:nvPr/>
        </p:nvSpPr>
        <p:spPr>
          <a:xfrm rot="21576000">
            <a:off x="1512000" y="2017800"/>
            <a:ext cx="8639640" cy="202032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Responsive Web Design (RWD) – Why?, What?</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Bootstrap Grid System – Container, row, column</a:t>
            </a:r>
            <a:endParaRPr b="0" lang="en-IN" sz="2200" spc="-1" strike="noStrike">
              <a:latin typeface="Arial"/>
            </a:endParaRPr>
          </a:p>
          <a:p>
            <a:pPr marL="216000" indent="-215640">
              <a:lnSpc>
                <a:spcPct val="200000"/>
              </a:lnSpc>
              <a:buClr>
                <a:srgbClr val="000000"/>
              </a:buClr>
              <a:buSzPct val="45000"/>
              <a:buFont typeface="Wingdings" charset="2"/>
              <a:buChar char=""/>
            </a:pPr>
            <a:r>
              <a:rPr b="0" lang="en-IN" sz="2200" spc="-1" strike="noStrike">
                <a:solidFill>
                  <a:srgbClr val="000000"/>
                </a:solidFill>
                <a:latin typeface="Noto Sans Regular"/>
                <a:ea typeface="DejaVu Sans"/>
              </a:rPr>
              <a:t>Multiple Column Layouts – One, Two and Three Layout</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Rectangle 1"/>
          <p:cNvSpPr/>
          <p:nvPr/>
        </p:nvSpPr>
        <p:spPr>
          <a:xfrm>
            <a:off x="742680" y="323280"/>
            <a:ext cx="8496720" cy="7147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&lt;!DOCTYPE html&gt;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&lt;html&gt;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&lt;head&gt;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&lt;meta name="viewport" content="width=device-width, initial-scale=1.0"&gt;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&lt;style&gt;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box-sizing: border-box;</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.header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border: 1px solid red;</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padding: 15px;</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.menu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width: 25%;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float: left;</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padding: 15px;</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border: 1px solid red;</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.main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width: 75%;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float: left;</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padding: 15px;</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border: 1px solid red;</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&lt;/style&gt;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&lt;/head&gt;</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Rectangle 1"/>
          <p:cNvSpPr/>
          <p:nvPr/>
        </p:nvSpPr>
        <p:spPr>
          <a:xfrm>
            <a:off x="670680" y="395640"/>
            <a:ext cx="1029672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class="header"&gt;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&lt;h1&gt;Chania&lt;/h1&gt;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class="menu"&gt;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Flight&lt;/li&gt;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City&lt;/li&gt;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Island&lt;/li&gt;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Food&lt;/li&gt;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class="main"&gt;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&lt;h1&gt;The City&lt;/h1&gt;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&lt;p&gt;Resize the browser window to see how the content respond to the resizing.&lt;/p&gt;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Rectangle 1"/>
          <p:cNvSpPr/>
          <p:nvPr/>
        </p:nvSpPr>
        <p:spPr>
          <a:xfrm>
            <a:off x="238680" y="840240"/>
            <a:ext cx="11183400" cy="2836440"/>
          </a:xfrm>
          <a:prstGeom prst="rect">
            <a:avLst/>
          </a:prstGeom>
          <a:solidFill>
            <a:srgbClr val="ffffff"/>
          </a:solidFill>
          <a:ln w="9525">
            <a:noFill/>
          </a:ln>
        </p:spPr>
        <p:style>
          <a:lnRef idx="0"/>
          <a:fillRef idx="0"/>
          <a:effectRef idx="0"/>
          <a:fontRef idx="minor"/>
        </p:style>
        <p:txBody>
          <a:bodyPr anchor="ctr">
            <a:spAutoFit/>
          </a:bodyPr>
          <a:p>
            <a:pPr>
              <a:lnSpc>
                <a:spcPct val="100000"/>
              </a:lnSpc>
              <a:tabLst>
                <a:tab algn="l" pos="0"/>
              </a:tabLst>
            </a:pPr>
            <a:r>
              <a:rPr b="0" lang="en-US" sz="2000" spc="-1" strike="noStrike">
                <a:solidFill>
                  <a:srgbClr val="000000"/>
                </a:solidFill>
                <a:latin typeface="Arial"/>
                <a:ea typeface="DejaVu Sans"/>
              </a:rPr>
              <a:t>The example above is fine if the web page only contains two columns.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However, we want to use a responsive grid-view with 12 columns, to have more control over the web page.</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First we must calculate the percentage for one column: 100% / 12 columns = 8.33%.</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Then we make one class for each of the 12 columns, </a:t>
            </a:r>
            <a:r>
              <a:rPr b="0" lang="en-US" sz="2000" spc="-1" strike="noStrike">
                <a:solidFill>
                  <a:srgbClr val="dc143c"/>
                </a:solidFill>
                <a:latin typeface="Arial"/>
                <a:ea typeface="DejaVu Sans"/>
              </a:rPr>
              <a:t>class="col-"</a:t>
            </a:r>
            <a:r>
              <a:rPr b="0" lang="en-US" sz="2000" spc="-1" strike="noStrike">
                <a:solidFill>
                  <a:srgbClr val="000000"/>
                </a:solidFill>
                <a:latin typeface="Arial"/>
                <a:ea typeface="DejaVu Sans"/>
              </a:rPr>
              <a:t> and a number defining how many columns the section should span: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Rectangle 2"/>
          <p:cNvSpPr/>
          <p:nvPr/>
        </p:nvSpPr>
        <p:spPr>
          <a:xfrm>
            <a:off x="742680" y="265320"/>
            <a:ext cx="10224720" cy="6948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name="viewport" content="width=device-width, initial-scale=1.0"&gt;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box-sizing: border-box;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.header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border: 1px solid red;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.row::after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content: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clear: both;</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table;</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[class*="col-"]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float: left;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15px;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border: 1px solid red;</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p:txBody>
      </p:sp>
      <p:sp>
        <p:nvSpPr>
          <p:cNvPr id="77" name="Rectangle 3"/>
          <p:cNvSpPr/>
          <p:nvPr/>
        </p:nvSpPr>
        <p:spPr>
          <a:xfrm>
            <a:off x="5927040" y="2195640"/>
            <a:ext cx="3744000" cy="4479480"/>
          </a:xfrm>
          <a:prstGeom prst="rect">
            <a:avLst/>
          </a:prstGeom>
          <a:noFill/>
          <a:ln w="0">
            <a:noFill/>
          </a:ln>
        </p:spPr>
        <p:style>
          <a:lnRef idx="0"/>
          <a:fillRef idx="0"/>
          <a:effectRef idx="0"/>
          <a:fontRef idx="minor"/>
        </p:style>
        <p:txBody>
          <a:bodyPr lIns="90000" rIns="90000" tIns="45000" bIns="45000">
            <a:spAutoFit/>
          </a:bodyPr>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.col-1 {width: 8.33%;}</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.col-2 {width: 16.66%;}</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.col-3 {width: 25%;}</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.col-4 {width: 33.33%;}</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.col-5 {width: 41.66%;}</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.col-6 {width: 50%;}</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.col-7 {width: 58.33%;}</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.col-8 {width: 66.66%;}</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.col-9 {width: 75%;}</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.col-10 {width: 83.33%;}</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.col-11 {width: 91.66%;}</a:t>
            </a:r>
            <a:endParaRPr b="0" lang="en-IN" sz="1800" spc="-1" strike="noStrike">
              <a:latin typeface="Arial"/>
            </a:endParaRPr>
          </a:p>
          <a:p>
            <a:pPr>
              <a:lnSpc>
                <a:spcPct val="100000"/>
              </a:lnSpc>
            </a:pPr>
            <a:r>
              <a:rPr b="0" lang="en-US" sz="1800" spc="-1" strike="noStrike">
                <a:solidFill>
                  <a:srgbClr val="000000"/>
                </a:solidFill>
                <a:latin typeface="Arial"/>
                <a:ea typeface="DejaVu Sans"/>
              </a:rPr>
              <a:t>.col-12 {width: 100%;}</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Rectangle 2"/>
          <p:cNvSpPr/>
          <p:nvPr/>
        </p:nvSpPr>
        <p:spPr>
          <a:xfrm>
            <a:off x="454680" y="179280"/>
            <a:ext cx="11016720" cy="7771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&lt;div class="header"&gt;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&lt;h1&gt;Chania&lt;/h1&gt;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class="row"&gt;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class="col-3"&gt;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Flight&lt;/li&gt;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City&lt;/li&gt;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Island&lt;/li&gt;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Food&lt;/li&gt;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class="col-9"&gt;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&lt;h1&gt;The City&lt;/h1&gt;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&lt;p&gt;Resize the browser window to see how the content respond to the resizing.&lt;/p&gt;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Rectangle 1"/>
          <p:cNvSpPr/>
          <p:nvPr/>
        </p:nvSpPr>
        <p:spPr>
          <a:xfrm>
            <a:off x="526680" y="611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[class*="col-"] {</a:t>
            </a:r>
            <a:br/>
            <a:r>
              <a:rPr b="0" lang="en-US" sz="2000" spc="-1" strike="noStrike">
                <a:solidFill>
                  <a:srgbClr val="000000"/>
                </a:solidFill>
                <a:latin typeface="Arial"/>
                <a:ea typeface="DejaVu Sans"/>
              </a:rPr>
              <a:t>  float: left;</a:t>
            </a:r>
            <a:br/>
            <a:r>
              <a:rPr b="0" lang="en-US" sz="2000" spc="-1" strike="noStrike">
                <a:solidFill>
                  <a:srgbClr val="000000"/>
                </a:solidFill>
                <a:latin typeface="Arial"/>
                <a:ea typeface="DejaVu Sans"/>
              </a:rPr>
              <a:t>  padding: 15px;</a:t>
            </a:r>
            <a:br/>
            <a:r>
              <a:rPr b="0" lang="en-US" sz="2000" spc="-1" strike="noStrike">
                <a:solidFill>
                  <a:srgbClr val="000000"/>
                </a:solidFill>
                <a:latin typeface="Arial"/>
                <a:ea typeface="DejaVu Sans"/>
              </a:rPr>
              <a:t>  border: 1px solid red;</a:t>
            </a:r>
            <a:br/>
            <a:r>
              <a:rPr b="0" lang="en-US" sz="2000" spc="-1" strike="noStrike">
                <a:solidFill>
                  <a:srgbClr val="000000"/>
                </a:solidFill>
                <a:latin typeface="Arial"/>
                <a:ea typeface="DejaVu Sans"/>
              </a:rPr>
              <a:t>}</a:t>
            </a:r>
            <a:endParaRPr b="0" lang="en-IN" sz="2000" spc="-1" strike="noStrike">
              <a:latin typeface="Arial"/>
            </a:endParaRPr>
          </a:p>
        </p:txBody>
      </p:sp>
      <p:sp>
        <p:nvSpPr>
          <p:cNvPr id="80" name="Rectangle 1"/>
          <p:cNvSpPr/>
          <p:nvPr/>
        </p:nvSpPr>
        <p:spPr>
          <a:xfrm>
            <a:off x="238680" y="2371320"/>
            <a:ext cx="11304720" cy="702000"/>
          </a:xfrm>
          <a:prstGeom prst="rect">
            <a:avLst/>
          </a:prstGeom>
          <a:noFill/>
          <a:ln w="9525">
            <a:noFill/>
          </a:ln>
        </p:spPr>
        <p:style>
          <a:lnRef idx="0"/>
          <a:fillRef idx="0"/>
          <a:effectRef idx="0"/>
          <a:fontRef idx="minor"/>
        </p:style>
        <p:txBody>
          <a:bodyPr anchor="ctr">
            <a:spAutoFit/>
          </a:bodyPr>
          <a:p>
            <a:pPr>
              <a:lnSpc>
                <a:spcPct val="100000"/>
              </a:lnSpc>
              <a:tabLst>
                <a:tab algn="l" pos="0"/>
              </a:tabLst>
            </a:pPr>
            <a:r>
              <a:rPr b="0" lang="en-US" sz="2000" spc="-1" strike="noStrike">
                <a:solidFill>
                  <a:srgbClr val="000000"/>
                </a:solidFill>
                <a:latin typeface="Arial"/>
                <a:ea typeface="DejaVu Sans"/>
              </a:rPr>
              <a:t>Each row should be wrapped in a </a:t>
            </a:r>
            <a:r>
              <a:rPr b="0" lang="en-US" sz="2000" spc="-1" strike="noStrike">
                <a:solidFill>
                  <a:srgbClr val="dc143c"/>
                </a:solidFill>
                <a:latin typeface="Arial"/>
                <a:ea typeface="DejaVu Sans"/>
              </a:rPr>
              <a:t>&lt;div&gt;</a:t>
            </a:r>
            <a:r>
              <a:rPr b="0" lang="en-US" sz="2000" spc="-1" strike="noStrike">
                <a:solidFill>
                  <a:srgbClr val="000000"/>
                </a:solidFill>
                <a:latin typeface="Arial"/>
                <a:ea typeface="DejaVu Sans"/>
              </a:rPr>
              <a:t>. The number of columns inside a row should always add up to 12: </a:t>
            </a:r>
            <a:endParaRPr b="0" lang="en-IN" sz="2000" spc="-1" strike="noStrike">
              <a:latin typeface="Arial"/>
            </a:endParaRPr>
          </a:p>
        </p:txBody>
      </p:sp>
      <p:sp>
        <p:nvSpPr>
          <p:cNvPr id="81" name="Rectangle 3"/>
          <p:cNvSpPr/>
          <p:nvPr/>
        </p:nvSpPr>
        <p:spPr>
          <a:xfrm>
            <a:off x="382680" y="3347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&lt;div class="row"&gt;</a:t>
            </a:r>
            <a:br/>
            <a:r>
              <a:rPr b="0" lang="en-US" sz="2000" spc="-1" strike="noStrike">
                <a:solidFill>
                  <a:srgbClr val="000000"/>
                </a:solidFill>
                <a:latin typeface="Arial"/>
                <a:ea typeface="DejaVu Sans"/>
              </a:rPr>
              <a:t>  &lt;div class="col-3"&gt;...&lt;/div&gt; &lt;!-- 25% --&gt;</a:t>
            </a:r>
            <a:br/>
            <a:r>
              <a:rPr b="0" lang="en-US" sz="2000" spc="-1" strike="noStrike">
                <a:solidFill>
                  <a:srgbClr val="000000"/>
                </a:solidFill>
                <a:latin typeface="Arial"/>
                <a:ea typeface="DejaVu Sans"/>
              </a:rPr>
              <a:t>  &lt;div class="col-9"&gt;...&lt;/div&gt; &lt;!-- 75% --&gt;</a:t>
            </a:r>
            <a:br/>
            <a:r>
              <a:rPr b="0" lang="en-US" sz="2000" spc="-1" strike="noStrike">
                <a:solidFill>
                  <a:srgbClr val="000000"/>
                </a:solidFill>
                <a:latin typeface="Arial"/>
                <a:ea typeface="DejaVu Sans"/>
              </a:rPr>
              <a:t>&lt;/div&gt;</a:t>
            </a:r>
            <a:endParaRPr b="0" lang="en-IN" sz="2000" spc="-1" strike="noStrike">
              <a:latin typeface="Arial"/>
            </a:endParaRPr>
          </a:p>
        </p:txBody>
      </p:sp>
      <p:sp>
        <p:nvSpPr>
          <p:cNvPr id="82" name="Rectangle 4"/>
          <p:cNvSpPr/>
          <p:nvPr/>
        </p:nvSpPr>
        <p:spPr>
          <a:xfrm>
            <a:off x="454680" y="5004000"/>
            <a:ext cx="11088720" cy="1005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The columns inside a row are all floating to the left, and are therefore taken out of the flow of the page, and other elements will be placed as if the columns do not exist. To prevent this, we will add a style that clears the flow:</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Rectangle 1"/>
          <p:cNvSpPr/>
          <p:nvPr/>
        </p:nvSpPr>
        <p:spPr>
          <a:xfrm>
            <a:off x="238680" y="539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.row::after {</a:t>
            </a:r>
            <a:br/>
            <a:r>
              <a:rPr b="0" lang="en-US" sz="2000" spc="-1" strike="noStrike">
                <a:solidFill>
                  <a:srgbClr val="000000"/>
                </a:solidFill>
                <a:latin typeface="Arial"/>
                <a:ea typeface="DejaVu Sans"/>
              </a:rPr>
              <a:t>  content: "";</a:t>
            </a:r>
            <a:br/>
            <a:r>
              <a:rPr b="0" lang="en-US" sz="2000" spc="-1" strike="noStrike">
                <a:solidFill>
                  <a:srgbClr val="000000"/>
                </a:solidFill>
                <a:latin typeface="Arial"/>
                <a:ea typeface="DejaVu Sans"/>
              </a:rPr>
              <a:t>  clear: both;</a:t>
            </a:r>
            <a:br/>
            <a:r>
              <a:rPr b="0" lang="en-US" sz="2000" spc="-1" strike="noStrike">
                <a:solidFill>
                  <a:srgbClr val="000000"/>
                </a:solidFill>
                <a:latin typeface="Arial"/>
                <a:ea typeface="DejaVu Sans"/>
              </a:rPr>
              <a:t>  display: table;</a:t>
            </a:r>
            <a:br/>
            <a:r>
              <a:rPr b="0" lang="en-US" sz="2000" spc="-1" strike="noStrike">
                <a:solidFill>
                  <a:srgbClr val="000000"/>
                </a:solidFill>
                <a:latin typeface="Arial"/>
                <a:ea typeface="DejaVu Sans"/>
              </a:rPr>
              <a:t>}</a:t>
            </a:r>
            <a:endParaRPr b="0" lang="en-IN" sz="2000" spc="-1" strike="noStrike">
              <a:latin typeface="Arial"/>
            </a:endParaRPr>
          </a:p>
        </p:txBody>
      </p:sp>
      <p:sp>
        <p:nvSpPr>
          <p:cNvPr id="84" name="Rectangle 2"/>
          <p:cNvSpPr/>
          <p:nvPr/>
        </p:nvSpPr>
        <p:spPr>
          <a:xfrm>
            <a:off x="238680" y="2483640"/>
            <a:ext cx="1152108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We also want to add some styles and colors to make it look better:</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Rectangle 1"/>
          <p:cNvSpPr/>
          <p:nvPr/>
        </p:nvSpPr>
        <p:spPr>
          <a:xfrm>
            <a:off x="454680" y="323280"/>
            <a:ext cx="8136720" cy="691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&lt;!DOCTYPE html&gt;</a:t>
            </a:r>
            <a:endParaRPr b="0" lang="en-IN" sz="1400" spc="-1" strike="noStrike">
              <a:latin typeface="Arial"/>
            </a:endParaRPr>
          </a:p>
          <a:p>
            <a:pPr>
              <a:lnSpc>
                <a:spcPct val="100000"/>
              </a:lnSpc>
            </a:pPr>
            <a:r>
              <a:rPr b="0" lang="en-US" sz="1400" spc="-1" strike="noStrike">
                <a:solidFill>
                  <a:srgbClr val="000000"/>
                </a:solidFill>
                <a:latin typeface="Arial"/>
                <a:ea typeface="DejaVu Sans"/>
              </a:rPr>
              <a:t>&lt;html&gt;</a:t>
            </a:r>
            <a:endParaRPr b="0" lang="en-IN" sz="1400" spc="-1" strike="noStrike">
              <a:latin typeface="Arial"/>
            </a:endParaRPr>
          </a:p>
          <a:p>
            <a:pPr>
              <a:lnSpc>
                <a:spcPct val="100000"/>
              </a:lnSpc>
            </a:pPr>
            <a:r>
              <a:rPr b="0" lang="en-US" sz="1400" spc="-1" strike="noStrike">
                <a:solidFill>
                  <a:srgbClr val="000000"/>
                </a:solidFill>
                <a:latin typeface="Arial"/>
                <a:ea typeface="DejaVu Sans"/>
              </a:rPr>
              <a:t>&lt;head&gt;</a:t>
            </a:r>
            <a:endParaRPr b="0" lang="en-IN" sz="1400" spc="-1" strike="noStrike">
              <a:latin typeface="Arial"/>
            </a:endParaRPr>
          </a:p>
          <a:p>
            <a:pPr>
              <a:lnSpc>
                <a:spcPct val="100000"/>
              </a:lnSpc>
            </a:pPr>
            <a:r>
              <a:rPr b="0" lang="en-US" sz="1400" spc="-1" strike="noStrike">
                <a:solidFill>
                  <a:srgbClr val="000000"/>
                </a:solidFill>
                <a:latin typeface="Arial"/>
                <a:ea typeface="DejaVu Sans"/>
              </a:rPr>
              <a:t>&lt;meta name="viewport" content="width=device-width, initial-scale=1.0"&gt;</a:t>
            </a:r>
            <a:endParaRPr b="0" lang="en-IN" sz="1400" spc="-1" strike="noStrike">
              <a:latin typeface="Arial"/>
            </a:endParaRPr>
          </a:p>
          <a:p>
            <a:pPr>
              <a:lnSpc>
                <a:spcPct val="100000"/>
              </a:lnSpc>
            </a:pPr>
            <a:r>
              <a:rPr b="0" lang="en-US" sz="1400" spc="-1" strike="noStrike">
                <a:solidFill>
                  <a:srgbClr val="000000"/>
                </a:solidFill>
                <a:latin typeface="Arial"/>
                <a:ea typeface="DejaVu Sans"/>
              </a:rPr>
              <a:t>&lt;style&gt;</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box-sizing: border-box;</a:t>
            </a:r>
            <a:endParaRPr b="0" lang="en-IN" sz="1400" spc="-1" strike="noStrike">
              <a:latin typeface="Arial"/>
            </a:endParaRPr>
          </a:p>
          <a:p>
            <a:pPr>
              <a:lnSpc>
                <a:spcPct val="100000"/>
              </a:lnSpc>
            </a:pPr>
            <a:r>
              <a:rPr b="0" lang="en-US" sz="1400" spc="-1" strike="noStrike">
                <a:solidFill>
                  <a:srgbClr val="000000"/>
                </a:solidFill>
                <a:latin typeface="Arial"/>
                <a:ea typeface="DejaVu Sans"/>
              </a:rPr>
              <a:t>}</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US" sz="1400" spc="-1" strike="noStrike">
                <a:solidFill>
                  <a:srgbClr val="000000"/>
                </a:solidFill>
                <a:latin typeface="Arial"/>
                <a:ea typeface="DejaVu Sans"/>
              </a:rPr>
              <a:t>.row::after {</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content: "";</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clear: both;</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display: table;</a:t>
            </a:r>
            <a:endParaRPr b="0" lang="en-IN" sz="1400" spc="-1" strike="noStrike">
              <a:latin typeface="Arial"/>
            </a:endParaRPr>
          </a:p>
          <a:p>
            <a:pPr>
              <a:lnSpc>
                <a:spcPct val="100000"/>
              </a:lnSpc>
            </a:pPr>
            <a:r>
              <a:rPr b="0" lang="en-US" sz="1400" spc="-1" strike="noStrike">
                <a:solidFill>
                  <a:srgbClr val="000000"/>
                </a:solidFill>
                <a:latin typeface="Arial"/>
                <a:ea typeface="DejaVu Sans"/>
              </a:rPr>
              <a:t>}</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US" sz="1400" spc="-1" strike="noStrike">
                <a:solidFill>
                  <a:srgbClr val="000000"/>
                </a:solidFill>
                <a:latin typeface="Arial"/>
                <a:ea typeface="DejaVu Sans"/>
              </a:rPr>
              <a:t>[class*="col-"] {</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float: left;</a:t>
            </a:r>
            <a:endParaRPr b="0" lang="en-IN"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padding: 15px;</a:t>
            </a:r>
            <a:endParaRPr b="0" lang="en-IN" sz="1400" spc="-1" strike="noStrike">
              <a:latin typeface="Arial"/>
            </a:endParaRPr>
          </a:p>
          <a:p>
            <a:pPr>
              <a:lnSpc>
                <a:spcPct val="100000"/>
              </a:lnSpc>
            </a:pPr>
            <a:r>
              <a:rPr b="0" lang="en-US" sz="1400" spc="-1" strike="noStrike">
                <a:solidFill>
                  <a:srgbClr val="000000"/>
                </a:solidFill>
                <a:latin typeface="Arial"/>
                <a:ea typeface="DejaVu Sans"/>
              </a:rPr>
              <a:t>}</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US" sz="1400" spc="-1" strike="noStrike">
                <a:solidFill>
                  <a:srgbClr val="000000"/>
                </a:solidFill>
                <a:latin typeface="Arial"/>
                <a:ea typeface="DejaVu Sans"/>
              </a:rPr>
              <a:t>.col-1 {width: 8.33%;}</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.col-2 {width: 16.66%;}</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.col-3 {width: 25%;}</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.col-4 {width: 33.33%;}</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.col-5 {width: 41.66%;}</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.col-6 {width: 50%;}</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.col-7 {width: 58.33%;}</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.col-8 {width: 66.66%;}</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.col-9 {width: 75%;}</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.col-10 {width: 83.33%;}</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.col-11 {width: 91.66%;}</a:t>
            </a:r>
            <a:endParaRPr b="0" lang="en-IN" sz="1400" spc="-1" strike="noStrike">
              <a:latin typeface="Arial"/>
            </a:endParaRPr>
          </a:p>
          <a:p>
            <a:pPr>
              <a:lnSpc>
                <a:spcPct val="100000"/>
              </a:lnSpc>
            </a:pPr>
            <a:r>
              <a:rPr b="0" lang="en-US" sz="1400" spc="-1" strike="noStrike">
                <a:solidFill>
                  <a:srgbClr val="000000"/>
                </a:solidFill>
                <a:latin typeface="Arial"/>
                <a:ea typeface="DejaVu Sans"/>
              </a:rPr>
              <a:t>.col-12 {width: 100%;}</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Rectangle 1"/>
          <p:cNvSpPr/>
          <p:nvPr/>
        </p:nvSpPr>
        <p:spPr>
          <a:xfrm>
            <a:off x="382680" y="323280"/>
            <a:ext cx="10440720" cy="7147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html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font-family: "Lucida Sans", sans-serif;</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.header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background-color: #9933cc;</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color: #ffffff;</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padding: 15px;</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.menu ul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list-style-type: none;</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margin: 0;</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padding: 0;</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.menu li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padding: 8px;</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margin-bottom: 7px;</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background-color: #33b5e5;</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color: #ffffff;</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box-shadow: 0 1px 3px rgba(0,0,0,0.12), 0 1px 2px rgba(0,0,0,0.24);</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US" sz="1600" spc="-1" strike="noStrike">
                <a:solidFill>
                  <a:srgbClr val="000000"/>
                </a:solidFill>
                <a:latin typeface="Arial"/>
                <a:ea typeface="DejaVu Sans"/>
              </a:rPr>
              <a:t>.menu li:hover {</a:t>
            </a:r>
            <a:endParaRPr b="0" lang="en-IN" sz="1600" spc="-1" strike="noStrike">
              <a:latin typeface="Arial"/>
            </a:endParaRPr>
          </a:p>
          <a:p>
            <a:pPr>
              <a:lnSpc>
                <a:spcPct val="100000"/>
              </a:lnSpc>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background-color: #0099cc;</a:t>
            </a:r>
            <a:endParaRPr b="0" lang="en-IN" sz="1600" spc="-1" strike="noStrike">
              <a:latin typeface="Arial"/>
            </a:endParaRPr>
          </a:p>
          <a:p>
            <a:pPr>
              <a:lnSpc>
                <a:spcPct val="100000"/>
              </a:lnSpc>
            </a:pPr>
            <a:r>
              <a:rPr b="0" lang="en-US" sz="1600" spc="-1" strike="noStrike">
                <a:solidFill>
                  <a:srgbClr val="000000"/>
                </a:solidFill>
                <a:latin typeface="Arial"/>
                <a:ea typeface="DejaVu Sans"/>
              </a:rPr>
              <a: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&lt;/style&gt;</a:t>
            </a:r>
            <a:endParaRPr b="0" lang="en-IN" sz="1600" spc="-1" strike="noStrike">
              <a:latin typeface="Arial"/>
            </a:endParaRPr>
          </a:p>
          <a:p>
            <a:pPr>
              <a:lnSpc>
                <a:spcPct val="100000"/>
              </a:lnSpc>
            </a:pPr>
            <a:r>
              <a:rPr b="0" lang="en-US" sz="1600" spc="-1" strike="noStrike">
                <a:solidFill>
                  <a:srgbClr val="000000"/>
                </a:solidFill>
                <a:latin typeface="Arial"/>
                <a:ea typeface="DejaVu Sans"/>
              </a:rPr>
              <a:t>&lt;/head&gt;</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Rectangle 1"/>
          <p:cNvSpPr/>
          <p:nvPr/>
        </p:nvSpPr>
        <p:spPr>
          <a:xfrm>
            <a:off x="454680" y="158040"/>
            <a:ext cx="11088720" cy="7222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class="header"&gt;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&lt;h1&gt;Chania&lt;/h1&gt;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class="row"&gt;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class="col-3 menu"&gt;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Flight&lt;/li&gt;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City&lt;/li&gt;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Island&lt;/li&gt;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&lt;li&gt;The Food&lt;/li&gt;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&lt;/ul&gt;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class="col-9"&gt;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&lt;h1&gt;The City&lt;/h1&gt;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&lt;p&gt;Resize the browser window to see how the content respond to the resizing.&lt;/p&gt;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Rectangle 1"/>
          <p:cNvSpPr/>
          <p:nvPr/>
        </p:nvSpPr>
        <p:spPr>
          <a:xfrm>
            <a:off x="886680" y="1187640"/>
            <a:ext cx="10728720" cy="2650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What is Responsive Web Design?</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Responsive web design makes your web page look good on all devices.</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Responsive web design uses only HTML and CSS.</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Responsive web design is not a program or a JavaScript.</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p:nvPr/>
        </p:nvSpPr>
        <p:spPr>
          <a:xfrm>
            <a:off x="650880" y="80208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How to build Responsive Web Design</a:t>
            </a:r>
            <a:endParaRPr b="0" lang="en-IN" sz="2800" spc="-1" strike="noStrike">
              <a:latin typeface="Arial"/>
            </a:endParaRPr>
          </a:p>
        </p:txBody>
      </p:sp>
      <p:sp>
        <p:nvSpPr>
          <p:cNvPr id="89" name="TextShape 2"/>
          <p:cNvSpPr/>
          <p:nvPr/>
        </p:nvSpPr>
        <p:spPr>
          <a:xfrm>
            <a:off x="3816000" y="2012760"/>
            <a:ext cx="4679640" cy="137088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Font typeface="StarSymbol"/>
              <a:buAutoNum type="arabicParenR"/>
            </a:pPr>
            <a:r>
              <a:rPr b="1" lang="en-IN" sz="2200" spc="-1" strike="noStrike">
                <a:solidFill>
                  <a:srgbClr val="000000"/>
                </a:solidFill>
                <a:latin typeface="Noto Sans Regular"/>
                <a:ea typeface="DejaVu Sans"/>
              </a:rPr>
              <a:t>Bootstrap Grid System</a:t>
            </a:r>
            <a:endParaRPr b="0" lang="en-IN" sz="2200" spc="-1" strike="noStrike">
              <a:latin typeface="Arial"/>
            </a:endParaRPr>
          </a:p>
        </p:txBody>
      </p:sp>
      <p:pic>
        <p:nvPicPr>
          <p:cNvPr id="90" name="Picture 133" descr=""/>
          <p:cNvPicPr/>
          <p:nvPr/>
        </p:nvPicPr>
        <p:blipFill>
          <a:blip r:embed="rId1"/>
          <a:stretch/>
        </p:blipFill>
        <p:spPr>
          <a:xfrm>
            <a:off x="4530240" y="3597840"/>
            <a:ext cx="3028320" cy="15138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p:nvPr/>
        </p:nvSpPr>
        <p:spPr>
          <a:xfrm>
            <a:off x="650880" y="80244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Grid System</a:t>
            </a:r>
            <a:endParaRPr b="0" lang="en-IN" sz="2800" spc="-1" strike="noStrike">
              <a:latin typeface="Arial"/>
            </a:endParaRPr>
          </a:p>
        </p:txBody>
      </p:sp>
      <p:sp>
        <p:nvSpPr>
          <p:cNvPr id="92" name="TextShape 2"/>
          <p:cNvSpPr/>
          <p:nvPr/>
        </p:nvSpPr>
        <p:spPr>
          <a:xfrm>
            <a:off x="288000" y="2587320"/>
            <a:ext cx="4679640" cy="2020320"/>
          </a:xfrm>
          <a:prstGeom prst="rect">
            <a:avLst/>
          </a:prstGeom>
          <a:noFill/>
          <a:ln w="0">
            <a:noFill/>
          </a:ln>
        </p:spPr>
        <p:style>
          <a:lnRef idx="0"/>
          <a:fillRef idx="0"/>
          <a:effectRef idx="0"/>
          <a:fontRef idx="minor"/>
        </p:style>
        <p:txBody>
          <a:bodyPr lIns="36000" rIns="36000" tIns="36000" bIns="36000" anchor="ctr">
            <a:noAutofit/>
          </a:bodyPr>
          <a:p>
            <a:pPr marL="216000" indent="-215640">
              <a:lnSpc>
                <a:spcPct val="200000"/>
              </a:lnSpc>
              <a:buClr>
                <a:srgbClr val="000000"/>
              </a:buClr>
              <a:buFont typeface="StarSymbol"/>
              <a:buAutoNum type="arabicParenR"/>
            </a:pPr>
            <a:r>
              <a:rPr b="1" lang="en-IN" sz="2200" spc="-1" strike="noStrike">
                <a:solidFill>
                  <a:srgbClr val="000000"/>
                </a:solidFill>
                <a:latin typeface="Noto Sans Regular"/>
                <a:ea typeface="DejaVu Sans"/>
              </a:rPr>
              <a:t>A Collection of reusable code snippets to create Responsive Layouts</a:t>
            </a:r>
            <a:endParaRPr b="0" lang="en-IN" sz="2200" spc="-1" strike="noStrike">
              <a:latin typeface="Arial"/>
            </a:endParaRPr>
          </a:p>
        </p:txBody>
      </p:sp>
      <p:pic>
        <p:nvPicPr>
          <p:cNvPr id="93" name="Picture 136" descr=""/>
          <p:cNvPicPr/>
          <p:nvPr/>
        </p:nvPicPr>
        <p:blipFill>
          <a:blip r:embed="rId1"/>
          <a:stretch/>
        </p:blipFill>
        <p:spPr>
          <a:xfrm>
            <a:off x="5472000" y="2376000"/>
            <a:ext cx="5687640" cy="25596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p:nvPr/>
        </p:nvSpPr>
        <p:spPr>
          <a:xfrm>
            <a:off x="650880" y="80280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Wide Variety if Sizes</a:t>
            </a:r>
            <a:endParaRPr b="0" lang="en-IN" sz="2800" spc="-1" strike="noStrike">
              <a:latin typeface="Arial"/>
            </a:endParaRPr>
          </a:p>
        </p:txBody>
      </p:sp>
      <p:pic>
        <p:nvPicPr>
          <p:cNvPr id="95" name="Picture 138" descr=""/>
          <p:cNvPicPr/>
          <p:nvPr/>
        </p:nvPicPr>
        <p:blipFill>
          <a:blip r:embed="rId1"/>
          <a:stretch/>
        </p:blipFill>
        <p:spPr>
          <a:xfrm>
            <a:off x="2736000" y="2016000"/>
            <a:ext cx="7241040" cy="48268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p:nvPr/>
        </p:nvSpPr>
        <p:spPr>
          <a:xfrm>
            <a:off x="650880" y="80316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Five Responsive Tigers</a:t>
            </a:r>
            <a:endParaRPr b="0" lang="en-IN" sz="2800" spc="-1" strike="noStrike">
              <a:latin typeface="Arial"/>
            </a:endParaRPr>
          </a:p>
        </p:txBody>
      </p:sp>
      <p:pic>
        <p:nvPicPr>
          <p:cNvPr id="97" name="Picture 140" descr=""/>
          <p:cNvPicPr/>
          <p:nvPr/>
        </p:nvPicPr>
        <p:blipFill>
          <a:blip r:embed="rId1"/>
          <a:stretch/>
        </p:blipFill>
        <p:spPr>
          <a:xfrm>
            <a:off x="2088000" y="3295440"/>
            <a:ext cx="7962120" cy="2104200"/>
          </a:xfrm>
          <a:prstGeom prst="rect">
            <a:avLst/>
          </a:prstGeom>
          <a:ln w="0">
            <a:noFill/>
          </a:ln>
        </p:spPr>
      </p:pic>
      <p:sp>
        <p:nvSpPr>
          <p:cNvPr id="98" name="TextShape 2"/>
          <p:cNvSpPr/>
          <p:nvPr/>
        </p:nvSpPr>
        <p:spPr>
          <a:xfrm>
            <a:off x="2016000" y="1701360"/>
            <a:ext cx="8495640" cy="1079640"/>
          </a:xfrm>
          <a:prstGeom prst="rect">
            <a:avLst/>
          </a:prstGeom>
          <a:noFill/>
          <a:ln w="0">
            <a:noFill/>
          </a:ln>
        </p:spPr>
        <p:style>
          <a:lnRef idx="0"/>
          <a:fillRef idx="0"/>
          <a:effectRef idx="0"/>
          <a:fontRef idx="minor"/>
        </p:style>
        <p:txBody>
          <a:bodyPr lIns="36000" rIns="36000" tIns="36000" bIns="36000" anchor="ctr">
            <a:noAutofit/>
          </a:bodyPr>
          <a:p>
            <a:pPr marL="216000" indent="-215640" algn="ctr">
              <a:lnSpc>
                <a:spcPct val="200000"/>
              </a:lnSpc>
              <a:buClr>
                <a:srgbClr val="000000"/>
              </a:buClr>
              <a:buFont typeface="StarSymbol"/>
              <a:buAutoNum type="arabicParenR"/>
            </a:pPr>
            <a:r>
              <a:rPr b="1" lang="en-IN" sz="2200" spc="-1" strike="noStrike">
                <a:solidFill>
                  <a:srgbClr val="000000"/>
                </a:solidFill>
                <a:latin typeface="Noto Sans Regular"/>
                <a:ea typeface="DejaVu Sans"/>
              </a:rPr>
              <a:t>Responsive Breakpoints</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p:nvPr/>
        </p:nvSpPr>
        <p:spPr>
          <a:xfrm>
            <a:off x="650880" y="80352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How it Works</a:t>
            </a:r>
            <a:endParaRPr b="0" lang="en-IN" sz="2800" spc="-1" strike="noStrike">
              <a:latin typeface="Arial"/>
            </a:endParaRPr>
          </a:p>
        </p:txBody>
      </p:sp>
      <p:sp>
        <p:nvSpPr>
          <p:cNvPr id="100" name="TextShape 2"/>
          <p:cNvSpPr/>
          <p:nvPr/>
        </p:nvSpPr>
        <p:spPr>
          <a:xfrm>
            <a:off x="288000" y="1613520"/>
            <a:ext cx="6191640" cy="3968640"/>
          </a:xfrm>
          <a:prstGeom prst="rect">
            <a:avLst/>
          </a:prstGeom>
          <a:noFill/>
          <a:ln w="0">
            <a:noFill/>
          </a:ln>
        </p:spPr>
        <p:style>
          <a:lnRef idx="0"/>
          <a:fillRef idx="0"/>
          <a:effectRef idx="0"/>
          <a:fontRef idx="minor"/>
        </p:style>
        <p:txBody>
          <a:bodyPr lIns="36000" rIns="36000" tIns="36000" bIns="36000" anchor="ctr">
            <a:noAutofit/>
          </a:bodyPr>
          <a:p>
            <a:pPr lvl="1" marL="432000" indent="-215640">
              <a:lnSpc>
                <a:spcPct val="200000"/>
              </a:lnSpc>
              <a:buClr>
                <a:srgbClr val="000000"/>
              </a:buClr>
              <a:buFont typeface="StarSymbol"/>
              <a:buAutoNum type="arabicParenR"/>
            </a:pPr>
            <a:r>
              <a:rPr b="1" lang="en-IN" sz="2200" spc="-1" strike="noStrike">
                <a:solidFill>
                  <a:srgbClr val="000000"/>
                </a:solidFill>
                <a:latin typeface="Noto Sans Regular"/>
                <a:ea typeface="DejaVu Sans"/>
              </a:rPr>
              <a:t>Bootstrap Grid system is made up of three things :</a:t>
            </a:r>
            <a:endParaRPr b="0" lang="en-IN" sz="2200" spc="-1" strike="noStrike">
              <a:latin typeface="Arial"/>
            </a:endParaRPr>
          </a:p>
          <a:p>
            <a:pPr lvl="2" marL="648000" indent="-215640">
              <a:lnSpc>
                <a:spcPct val="200000"/>
              </a:lnSpc>
              <a:buClr>
                <a:srgbClr val="000000"/>
              </a:buClr>
              <a:buFont typeface="StarSymbol"/>
              <a:buAutoNum type="arabicParenR"/>
            </a:pPr>
            <a:r>
              <a:rPr b="1" lang="en-IN" sz="2200" spc="-1" strike="noStrike">
                <a:solidFill>
                  <a:srgbClr val="000000"/>
                </a:solidFill>
                <a:latin typeface="Noto Sans Regular"/>
                <a:ea typeface="DejaVu Sans"/>
              </a:rPr>
              <a:t>Container – Rows &amp; Columns</a:t>
            </a:r>
            <a:endParaRPr b="0" lang="en-IN" sz="2200" spc="-1" strike="noStrike">
              <a:latin typeface="Arial"/>
            </a:endParaRPr>
          </a:p>
          <a:p>
            <a:pPr lvl="2" marL="648000" indent="-215640">
              <a:lnSpc>
                <a:spcPct val="200000"/>
              </a:lnSpc>
              <a:buClr>
                <a:srgbClr val="000000"/>
              </a:buClr>
              <a:buFont typeface="StarSymbol"/>
              <a:buAutoNum type="arabicParenR"/>
            </a:pPr>
            <a:r>
              <a:rPr b="1" lang="en-IN" sz="2200" spc="-1" strike="noStrike">
                <a:solidFill>
                  <a:srgbClr val="000000"/>
                </a:solidFill>
                <a:latin typeface="Noto Sans Regular"/>
                <a:ea typeface="DejaVu Sans"/>
              </a:rPr>
              <a:t>Rows - Columns</a:t>
            </a:r>
            <a:endParaRPr b="0" lang="en-IN" sz="2200" spc="-1" strike="noStrike">
              <a:latin typeface="Arial"/>
            </a:endParaRPr>
          </a:p>
          <a:p>
            <a:pPr lvl="2" marL="648000" indent="-215640">
              <a:lnSpc>
                <a:spcPct val="200000"/>
              </a:lnSpc>
              <a:buClr>
                <a:srgbClr val="000000"/>
              </a:buClr>
              <a:buFont typeface="StarSymbol"/>
              <a:buAutoNum type="arabicParenR"/>
            </a:pPr>
            <a:r>
              <a:rPr b="1" lang="en-IN" sz="2200" spc="-1" strike="noStrike">
                <a:solidFill>
                  <a:srgbClr val="000000"/>
                </a:solidFill>
                <a:latin typeface="Noto Sans Regular"/>
                <a:ea typeface="DejaVu Sans"/>
              </a:rPr>
              <a:t>Columns – 12 Column system for layout</a:t>
            </a:r>
            <a:endParaRPr b="0" lang="en-IN" sz="2200" spc="-1" strike="noStrike">
              <a:latin typeface="Arial"/>
            </a:endParaRPr>
          </a:p>
        </p:txBody>
      </p:sp>
      <p:pic>
        <p:nvPicPr>
          <p:cNvPr id="101" name="Picture 144" descr=""/>
          <p:cNvPicPr/>
          <p:nvPr/>
        </p:nvPicPr>
        <p:blipFill>
          <a:blip r:embed="rId1"/>
          <a:stretch/>
        </p:blipFill>
        <p:spPr>
          <a:xfrm>
            <a:off x="7200000" y="2088000"/>
            <a:ext cx="4247640" cy="25916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Picture 145" descr=""/>
          <p:cNvPicPr/>
          <p:nvPr/>
        </p:nvPicPr>
        <p:blipFill>
          <a:blip r:embed="rId1"/>
          <a:stretch/>
        </p:blipFill>
        <p:spPr>
          <a:xfrm>
            <a:off x="2016000" y="1733040"/>
            <a:ext cx="8135640" cy="4859280"/>
          </a:xfrm>
          <a:prstGeom prst="rect">
            <a:avLst/>
          </a:prstGeom>
          <a:ln w="0">
            <a:noFill/>
          </a:ln>
        </p:spPr>
      </p:pic>
      <p:sp>
        <p:nvSpPr>
          <p:cNvPr id="103" name="TextShape 1"/>
          <p:cNvSpPr/>
          <p:nvPr/>
        </p:nvSpPr>
        <p:spPr>
          <a:xfrm>
            <a:off x="650880" y="80388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Different &amp; Specifying Column System</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p:nvPr/>
        </p:nvSpPr>
        <p:spPr>
          <a:xfrm>
            <a:off x="650880" y="804240"/>
            <a:ext cx="11084760" cy="897840"/>
          </a:xfrm>
          <a:prstGeom prst="rect">
            <a:avLst/>
          </a:prstGeom>
          <a:noFill/>
          <a:ln w="0">
            <a:noFill/>
          </a:ln>
        </p:spPr>
        <p:style>
          <a:lnRef idx="0"/>
          <a:fillRef idx="0"/>
          <a:effectRef idx="0"/>
          <a:fontRef idx="minor"/>
        </p:style>
        <p:txBody>
          <a:bodyPr lIns="36000" rIns="36000" tIns="36000" bIns="36000" anchor="ctr">
            <a:noAutofit/>
          </a:bodyPr>
          <a:p>
            <a:pPr algn="ctr">
              <a:lnSpc>
                <a:spcPct val="100000"/>
              </a:lnSpc>
            </a:pPr>
            <a:r>
              <a:rPr b="1" lang="en-IN" sz="2800" spc="-1" strike="noStrike">
                <a:solidFill>
                  <a:srgbClr val="000000"/>
                </a:solidFill>
                <a:latin typeface="Noto Sans Regular"/>
                <a:ea typeface="DejaVu Sans"/>
              </a:rPr>
              <a:t>How to create a Layout using Bootstrap Grid System ?</a:t>
            </a:r>
            <a:endParaRPr b="0" lang="en-IN" sz="2800" spc="-1" strike="noStrike">
              <a:latin typeface="Arial"/>
            </a:endParaRPr>
          </a:p>
        </p:txBody>
      </p:sp>
      <p:sp>
        <p:nvSpPr>
          <p:cNvPr id="105" name="TextShape 2"/>
          <p:cNvSpPr/>
          <p:nvPr/>
        </p:nvSpPr>
        <p:spPr>
          <a:xfrm>
            <a:off x="2880000" y="1647000"/>
            <a:ext cx="6191640" cy="3968640"/>
          </a:xfrm>
          <a:prstGeom prst="rect">
            <a:avLst/>
          </a:prstGeom>
          <a:noFill/>
          <a:ln w="0">
            <a:noFill/>
          </a:ln>
        </p:spPr>
        <p:style>
          <a:lnRef idx="0"/>
          <a:fillRef idx="0"/>
          <a:effectRef idx="0"/>
          <a:fontRef idx="minor"/>
        </p:style>
        <p:txBody>
          <a:bodyPr lIns="36000" rIns="36000" tIns="36000" bIns="36000" anchor="ctr">
            <a:noAutofit/>
          </a:bodyPr>
          <a:p>
            <a:pPr lvl="1" marL="432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 </a:t>
            </a:r>
            <a:r>
              <a:rPr b="1" lang="en-IN" sz="2200" spc="-1" strike="noStrike">
                <a:solidFill>
                  <a:srgbClr val="000000"/>
                </a:solidFill>
                <a:latin typeface="Noto Sans Regular"/>
                <a:ea typeface="DejaVu Sans"/>
              </a:rPr>
              <a:t>&lt;div class=”container”&gt;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 class=”rows”&gt;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 class=”col-lg-6”&gt;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 class=”col-lg-6”&gt;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a:p>
            <a:pPr lvl="3" marL="864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a:p>
            <a:pPr lvl="2" marL="648000" indent="-215640">
              <a:lnSpc>
                <a:spcPct val="100000"/>
              </a:lnSpc>
              <a:buClr>
                <a:srgbClr val="000000"/>
              </a:buClr>
              <a:buFont typeface="StarSymbol"/>
              <a:buAutoNum type="arabicParenR"/>
            </a:pPr>
            <a:r>
              <a:rPr b="1" lang="en-IN" sz="2200" spc="-1" strike="noStrike">
                <a:solidFill>
                  <a:srgbClr val="000000"/>
                </a:solidFill>
                <a:latin typeface="Noto Sans Regular"/>
                <a:ea typeface="DejaVu Sans"/>
              </a:rPr>
              <a:t>&lt;/div&gt;</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Rectangle 1"/>
          <p:cNvSpPr/>
          <p:nvPr/>
        </p:nvSpPr>
        <p:spPr>
          <a:xfrm>
            <a:off x="238680" y="539640"/>
            <a:ext cx="11521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CSS Grid Layout Module</a:t>
            </a:r>
            <a:endParaRPr b="0" lang="en-IN" sz="2400" spc="-1" strike="noStrike">
              <a:latin typeface="Arial"/>
            </a:endParaRPr>
          </a:p>
        </p:txBody>
      </p:sp>
      <p:sp>
        <p:nvSpPr>
          <p:cNvPr id="107" name="Rectangle 2"/>
          <p:cNvSpPr/>
          <p:nvPr/>
        </p:nvSpPr>
        <p:spPr>
          <a:xfrm>
            <a:off x="310680" y="251280"/>
            <a:ext cx="11160720" cy="7222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.item1 { grid-area: header;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.item2 { grid-area: menu; }</a:t>
            </a:r>
            <a:endParaRPr b="0" lang="en-IN" sz="1800" spc="-1" strike="noStrike">
              <a:latin typeface="Arial"/>
            </a:endParaRPr>
          </a:p>
          <a:p>
            <a:pPr>
              <a:lnSpc>
                <a:spcPct val="100000"/>
              </a:lnSpc>
            </a:pPr>
            <a:r>
              <a:rPr b="0" lang="en-US" sz="1800" spc="-1" strike="noStrike">
                <a:solidFill>
                  <a:srgbClr val="000000"/>
                </a:solidFill>
                <a:latin typeface="Arial"/>
                <a:ea typeface="DejaVu Sans"/>
              </a:rPr>
              <a:t>.item3 { grid-area: main; }</a:t>
            </a:r>
            <a:endParaRPr b="0" lang="en-IN" sz="1800" spc="-1" strike="noStrike">
              <a:latin typeface="Arial"/>
            </a:endParaRPr>
          </a:p>
          <a:p>
            <a:pPr>
              <a:lnSpc>
                <a:spcPct val="100000"/>
              </a:lnSpc>
            </a:pPr>
            <a:r>
              <a:rPr b="0" lang="en-US" sz="1800" spc="-1" strike="noStrike">
                <a:solidFill>
                  <a:srgbClr val="000000"/>
                </a:solidFill>
                <a:latin typeface="Arial"/>
                <a:ea typeface="DejaVu Sans"/>
              </a:rPr>
              <a:t>.item4 { grid-area: right;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.item5 { grid-area: footer;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grid;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grid-template-areas:</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'header header header header header header'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'menu main main main right right'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'menu footer footer footer footer footer';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gap: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#2196F3;</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&gt; div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rgba(255, 255, 255, 0.8);</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20px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font-size: 30px;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Rectangle 1"/>
          <p:cNvSpPr/>
          <p:nvPr/>
        </p:nvSpPr>
        <p:spPr>
          <a:xfrm>
            <a:off x="670680" y="1240560"/>
            <a:ext cx="10440720" cy="4753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&lt;h1&gt;Grid Layout&lt;/h1&gt;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&lt;p&gt;This grid layout contains six columns and three rows:&lt;/p&gt;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class="grid-container"&gt;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class="item1"&gt;Header&lt;/div&gt;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class="item2"&gt;Menu&lt;/div&gt;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class="item3"&gt;Main&lt;/div&gt;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class="item4"&gt;Right&lt;/div&gt;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class="item5"&gt;Footer&lt;/div&gt;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Rectangle 1"/>
          <p:cNvSpPr/>
          <p:nvPr/>
        </p:nvSpPr>
        <p:spPr>
          <a:xfrm>
            <a:off x="238680" y="467640"/>
            <a:ext cx="1154340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Grid Layout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The CSS Grid Layout Module offers a grid-based layout system, with rows and columns, making it easier to design web pages without having to use floats and positioning.</a:t>
            </a:r>
            <a:endParaRPr b="0" lang="en-IN" sz="2000" spc="-1" strike="noStrike">
              <a:latin typeface="Arial"/>
            </a:endParaRPr>
          </a:p>
        </p:txBody>
      </p:sp>
      <p:sp>
        <p:nvSpPr>
          <p:cNvPr id="110" name="Rectangle 2"/>
          <p:cNvSpPr/>
          <p:nvPr/>
        </p:nvSpPr>
        <p:spPr>
          <a:xfrm>
            <a:off x="238680" y="2051640"/>
            <a:ext cx="11377080" cy="1005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Grid Elements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A grid layout consists of a parent element, with one or more child elements.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Rectangle 1"/>
          <p:cNvSpPr/>
          <p:nvPr/>
        </p:nvSpPr>
        <p:spPr>
          <a:xfrm>
            <a:off x="382680" y="827640"/>
            <a:ext cx="11377080" cy="2650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Bootstrap Grid System</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Bootstrap Grid System is a collection of reusable code snippets to create responsive layouts. It is made up of </a:t>
            </a:r>
            <a:r>
              <a:rPr b="1" lang="en-US" sz="2400" spc="-1" strike="noStrike">
                <a:solidFill>
                  <a:srgbClr val="000000"/>
                </a:solidFill>
                <a:latin typeface="Arial"/>
                <a:ea typeface="DejaVu Sans"/>
              </a:rPr>
              <a:t>containers</a:t>
            </a:r>
            <a:r>
              <a:rPr b="0" lang="en-US" sz="2400" spc="-1" strike="noStrike">
                <a:solidFill>
                  <a:srgbClr val="000000"/>
                </a:solidFill>
                <a:latin typeface="Arial"/>
                <a:ea typeface="DejaVu Sans"/>
              </a:rPr>
              <a:t>, </a:t>
            </a:r>
            <a:r>
              <a:rPr b="1" lang="en-US" sz="2400" spc="-1" strike="noStrike">
                <a:solidFill>
                  <a:srgbClr val="000000"/>
                </a:solidFill>
                <a:latin typeface="Arial"/>
                <a:ea typeface="DejaVu Sans"/>
              </a:rPr>
              <a:t>rows</a:t>
            </a:r>
            <a:r>
              <a:rPr b="0" lang="en-US" sz="2400" spc="-1" strike="noStrike">
                <a:solidFill>
                  <a:srgbClr val="000000"/>
                </a:solidFill>
                <a:latin typeface="Arial"/>
                <a:ea typeface="DejaVu Sans"/>
              </a:rPr>
              <a:t>, and </a:t>
            </a:r>
            <a:r>
              <a:rPr b="1" lang="en-US" sz="2400" spc="-1" strike="noStrike">
                <a:solidFill>
                  <a:srgbClr val="000000"/>
                </a:solidFill>
                <a:latin typeface="Arial"/>
                <a:ea typeface="DejaVu Sans"/>
              </a:rPr>
              <a:t>columns</a:t>
            </a:r>
            <a:r>
              <a:rPr b="0" lang="en-US" sz="2400" spc="-1" strike="noStrike">
                <a:solidFill>
                  <a:srgbClr val="000000"/>
                </a:solidFill>
                <a:latin typeface="Arial"/>
                <a:ea typeface="DejaVu Sans"/>
              </a:rPr>
              <a:t>. </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It uses a </a:t>
            </a:r>
            <a:r>
              <a:rPr b="1" lang="en-US" sz="2400" spc="-1" strike="noStrike">
                <a:solidFill>
                  <a:srgbClr val="000000"/>
                </a:solidFill>
                <a:latin typeface="Arial"/>
                <a:ea typeface="DejaVu Sans"/>
              </a:rPr>
              <a:t>12 column system</a:t>
            </a:r>
            <a:r>
              <a:rPr b="0" lang="en-US" sz="2400" spc="-1" strike="noStrike">
                <a:solidFill>
                  <a:srgbClr val="000000"/>
                </a:solidFill>
                <a:latin typeface="Arial"/>
                <a:ea typeface="DejaVu Sans"/>
              </a:rPr>
              <a:t> for layouting. We can create up to 12 columns across the page.</a:t>
            </a:r>
            <a:endParaRPr b="0" lang="en-IN" sz="2400" spc="-1" strike="noStrike">
              <a:latin typeface="Arial"/>
            </a:endParaRPr>
          </a:p>
        </p:txBody>
      </p:sp>
      <p:sp>
        <p:nvSpPr>
          <p:cNvPr id="43" name="Rectangle 2"/>
          <p:cNvSpPr/>
          <p:nvPr/>
        </p:nvSpPr>
        <p:spPr>
          <a:xfrm>
            <a:off x="454680" y="3852000"/>
            <a:ext cx="1130472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Container</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The purpose of a container is to hold rows and columns.</a:t>
            </a:r>
            <a:endParaRPr b="0" lang="en-IN" sz="2400" spc="-1" strike="noStrike">
              <a:latin typeface="Arial"/>
            </a:endParaRPr>
          </a:p>
        </p:txBody>
      </p:sp>
      <p:sp>
        <p:nvSpPr>
          <p:cNvPr id="44" name="Rectangle 3"/>
          <p:cNvSpPr/>
          <p:nvPr/>
        </p:nvSpPr>
        <p:spPr>
          <a:xfrm>
            <a:off x="617400" y="5508000"/>
            <a:ext cx="3352680" cy="11876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Arial"/>
                <a:ea typeface="DejaVu Sans"/>
              </a:rPr>
              <a:t>&lt;div class="container"&gt;</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000000"/>
                </a:solidFill>
                <a:latin typeface="Arial"/>
                <a:ea typeface="DejaVu Sans"/>
              </a:rPr>
              <a:t>&lt;/div&gt;</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Rectangle 1"/>
          <p:cNvSpPr/>
          <p:nvPr/>
        </p:nvSpPr>
        <p:spPr>
          <a:xfrm>
            <a:off x="310680" y="1102320"/>
            <a:ext cx="11449080" cy="5883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auto auto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.grid-item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border: 1px solid rgba(0, 0, 0,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Rectangle 1"/>
          <p:cNvSpPr/>
          <p:nvPr/>
        </p:nvSpPr>
        <p:spPr>
          <a:xfrm>
            <a:off x="238680" y="340920"/>
            <a:ext cx="1152108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&lt;h1&gt;Grid Elements&lt;/h1&gt;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&lt;p&gt;A Grid Layout must have a parent element with the &lt;em&gt;display&lt;/em&gt; property set to &lt;em&gt;grid&lt;/em&gt; or &lt;em&gt;inline-grid&lt;/em&gt;.&lt;/p&gt;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&lt;p&gt;Direct child element(s) of the grid container automatically becomes grid items.&lt;/p&gt;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class="grid-item"&gt;6&lt;/div&gt;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class="grid-item"&gt;7&lt;/div&gt;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class="grid-item"&gt;8&lt;/div&gt;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class="grid-item"&gt;9&lt;/div&gt;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Rectangle 1"/>
          <p:cNvSpPr/>
          <p:nvPr/>
        </p:nvSpPr>
        <p:spPr>
          <a:xfrm>
            <a:off x="238680" y="351720"/>
            <a:ext cx="11449080" cy="11120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Display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An HTML element becomes a grid container when its </a:t>
            </a:r>
            <a:r>
              <a:rPr b="0" lang="en-US" sz="2000" spc="-1" strike="noStrike">
                <a:solidFill>
                  <a:srgbClr val="dc143c"/>
                </a:solidFill>
                <a:latin typeface="Arial"/>
                <a:ea typeface="DejaVu Sans"/>
              </a:rPr>
              <a:t>display</a:t>
            </a:r>
            <a:r>
              <a:rPr b="0" lang="en-US" sz="2000" spc="-1" strike="noStrike">
                <a:solidFill>
                  <a:srgbClr val="000000"/>
                </a:solidFill>
                <a:latin typeface="Arial"/>
                <a:ea typeface="DejaVu Sans"/>
              </a:rPr>
              <a:t> property is set to </a:t>
            </a:r>
            <a:r>
              <a:rPr b="0" lang="en-US" sz="2000" spc="-1" strike="noStrike">
                <a:solidFill>
                  <a:srgbClr val="dc143c"/>
                </a:solidFill>
                <a:latin typeface="Arial"/>
                <a:ea typeface="DejaVu Sans"/>
              </a:rPr>
              <a:t>grid</a:t>
            </a:r>
            <a:r>
              <a:rPr b="0" lang="en-US" sz="2000" spc="-1" strike="noStrike">
                <a:solidFill>
                  <a:srgbClr val="000000"/>
                </a:solidFill>
                <a:latin typeface="Arial"/>
                <a:ea typeface="DejaVu Sans"/>
              </a:rPr>
              <a:t> or </a:t>
            </a:r>
            <a:r>
              <a:rPr b="0" lang="en-US" sz="2000" spc="-1" strike="noStrike">
                <a:solidFill>
                  <a:srgbClr val="dc143c"/>
                </a:solidFill>
                <a:latin typeface="Arial"/>
                <a:ea typeface="DejaVu Sans"/>
              </a:rPr>
              <a:t>inline-grid</a:t>
            </a:r>
            <a:r>
              <a:rPr b="0" lang="en-US" sz="2000" spc="-1" strike="noStrike">
                <a:solidFill>
                  <a:srgbClr val="000000"/>
                </a:solidFill>
                <a:latin typeface="Arial"/>
                <a:ea typeface="DejaVu Sans"/>
              </a:rPr>
              <a:t>.</a:t>
            </a:r>
            <a:endParaRPr b="0" lang="en-IN" sz="2000" spc="-1" strike="noStrike">
              <a:latin typeface="Arial"/>
            </a:endParaRPr>
          </a:p>
        </p:txBody>
      </p:sp>
      <p:sp>
        <p:nvSpPr>
          <p:cNvPr id="114" name="Rectangle 2"/>
          <p:cNvSpPr/>
          <p:nvPr/>
        </p:nvSpPr>
        <p:spPr>
          <a:xfrm>
            <a:off x="310680" y="1763640"/>
            <a:ext cx="599724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.grid-container {</a:t>
            </a:r>
            <a:br/>
            <a:r>
              <a:rPr b="0" lang="en-US" sz="1800" spc="-1" strike="noStrike">
                <a:solidFill>
                  <a:srgbClr val="000000"/>
                </a:solidFill>
                <a:latin typeface="Arial"/>
                <a:ea typeface="DejaVu Sans"/>
              </a:rPr>
              <a:t>  display: grid;</a:t>
            </a:r>
            <a:br/>
            <a:r>
              <a:rPr b="0" lang="en-US" sz="1800" spc="-1" strike="noStrike">
                <a:solidFill>
                  <a:srgbClr val="000000"/>
                </a:solidFill>
                <a:latin typeface="Arial"/>
                <a:ea typeface="DejaVu Sans"/>
              </a:rPr>
              <a:t>}</a:t>
            </a:r>
            <a:endParaRPr b="0" lang="en-IN" sz="1800" spc="-1" strike="noStrike">
              <a:latin typeface="Arial"/>
            </a:endParaRPr>
          </a:p>
        </p:txBody>
      </p:sp>
      <p:sp>
        <p:nvSpPr>
          <p:cNvPr id="115" name="Rectangle 3"/>
          <p:cNvSpPr/>
          <p:nvPr/>
        </p:nvSpPr>
        <p:spPr>
          <a:xfrm>
            <a:off x="310680" y="3131640"/>
            <a:ext cx="599724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.grid-container {</a:t>
            </a:r>
            <a:br/>
            <a:r>
              <a:rPr b="0" lang="en-US" sz="1800" spc="-1" strike="noStrike">
                <a:solidFill>
                  <a:srgbClr val="000000"/>
                </a:solidFill>
                <a:latin typeface="Arial"/>
                <a:ea typeface="DejaVu Sans"/>
              </a:rPr>
              <a:t>  display: inline-grid;</a:t>
            </a:r>
            <a:br/>
            <a:r>
              <a:rPr b="0"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Rectangle 1"/>
          <p:cNvSpPr/>
          <p:nvPr/>
        </p:nvSpPr>
        <p:spPr>
          <a:xfrm>
            <a:off x="310680" y="417600"/>
            <a:ext cx="10751400" cy="141696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Grid Columns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vertical lines of grid items are called </a:t>
            </a:r>
            <a:r>
              <a:rPr b="0" i="1" lang="en-US" sz="2000" spc="-1" strike="noStrike">
                <a:solidFill>
                  <a:srgbClr val="000000"/>
                </a:solidFill>
                <a:latin typeface="Arial"/>
                <a:ea typeface="DejaVu Sans"/>
              </a:rPr>
              <a:t>columns</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       </a:t>
            </a:r>
            <a:endParaRPr b="0" lang="en-IN" sz="2000" spc="-1" strike="noStrike">
              <a:latin typeface="Arial"/>
            </a:endParaRPr>
          </a:p>
        </p:txBody>
      </p:sp>
      <p:sp>
        <p:nvSpPr>
          <p:cNvPr id="117" name="AutoShape 2"/>
          <p:cNvSpPr/>
          <p:nvPr/>
        </p:nvSpPr>
        <p:spPr>
          <a:xfrm>
            <a:off x="63360" y="351000"/>
            <a:ext cx="304560" cy="304560"/>
          </a:xfrm>
          <a:prstGeom prst="rect">
            <a:avLst/>
          </a:prstGeom>
          <a:noFill/>
          <a:ln w="0">
            <a:noFill/>
          </a:ln>
        </p:spPr>
        <p:style>
          <a:lnRef idx="0"/>
          <a:fillRef idx="0"/>
          <a:effectRef idx="0"/>
          <a:fontRef idx="minor"/>
        </p:style>
      </p:sp>
      <p:sp>
        <p:nvSpPr>
          <p:cNvPr id="118" name="AutoShape 4"/>
          <p:cNvSpPr/>
          <p:nvPr/>
        </p:nvSpPr>
        <p:spPr>
          <a:xfrm>
            <a:off x="155520" y="-144360"/>
            <a:ext cx="304560" cy="304560"/>
          </a:xfrm>
          <a:prstGeom prst="rect">
            <a:avLst/>
          </a:prstGeom>
          <a:noFill/>
          <a:ln w="0">
            <a:noFill/>
          </a:ln>
        </p:spPr>
        <p:style>
          <a:lnRef idx="0"/>
          <a:fillRef idx="0"/>
          <a:effectRef idx="0"/>
          <a:fontRef idx="minor"/>
        </p:style>
      </p:sp>
      <p:sp>
        <p:nvSpPr>
          <p:cNvPr id="119" name="AutoShape 6"/>
          <p:cNvSpPr/>
          <p:nvPr/>
        </p:nvSpPr>
        <p:spPr>
          <a:xfrm>
            <a:off x="155520" y="-144360"/>
            <a:ext cx="304560" cy="304560"/>
          </a:xfrm>
          <a:prstGeom prst="rect">
            <a:avLst/>
          </a:prstGeom>
          <a:noFill/>
          <a:ln w="0">
            <a:noFill/>
          </a:ln>
        </p:spPr>
        <p:style>
          <a:lnRef idx="0"/>
          <a:fillRef idx="0"/>
          <a:effectRef idx="0"/>
          <a:fontRef idx="minor"/>
        </p:style>
      </p:sp>
      <p:pic>
        <p:nvPicPr>
          <p:cNvPr id="120" name="Picture 7" descr=""/>
          <p:cNvPicPr/>
          <p:nvPr/>
        </p:nvPicPr>
        <p:blipFill>
          <a:blip r:embed="rId1"/>
          <a:stretch/>
        </p:blipFill>
        <p:spPr>
          <a:xfrm>
            <a:off x="1966680" y="2051640"/>
            <a:ext cx="4524120" cy="4323960"/>
          </a:xfrm>
          <a:prstGeom prst="rect">
            <a:avLst/>
          </a:prstGeom>
          <a:ln w="9525">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Picture 2" descr=""/>
          <p:cNvPicPr/>
          <p:nvPr/>
        </p:nvPicPr>
        <p:blipFill>
          <a:blip r:embed="rId1"/>
          <a:stretch/>
        </p:blipFill>
        <p:spPr>
          <a:xfrm>
            <a:off x="2326680" y="539640"/>
            <a:ext cx="7130520" cy="6374160"/>
          </a:xfrm>
          <a:prstGeom prst="rect">
            <a:avLst/>
          </a:prstGeom>
          <a:ln w="9525">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2" descr=""/>
          <p:cNvPicPr/>
          <p:nvPr/>
        </p:nvPicPr>
        <p:blipFill>
          <a:blip r:embed="rId1"/>
          <a:stretch/>
        </p:blipFill>
        <p:spPr>
          <a:xfrm>
            <a:off x="670680" y="539640"/>
            <a:ext cx="6466680" cy="6083640"/>
          </a:xfrm>
          <a:prstGeom prst="rect">
            <a:avLst/>
          </a:prstGeom>
          <a:ln w="9525">
            <a:noFill/>
          </a:ln>
        </p:spPr>
      </p:pic>
      <p:sp>
        <p:nvSpPr>
          <p:cNvPr id="123" name="Rectangle 3"/>
          <p:cNvSpPr/>
          <p:nvPr/>
        </p:nvSpPr>
        <p:spPr>
          <a:xfrm>
            <a:off x="7583400" y="1998000"/>
            <a:ext cx="3888000" cy="3748680"/>
          </a:xfrm>
          <a:prstGeom prst="rect">
            <a:avLst/>
          </a:prstGeom>
          <a:solidFill>
            <a:srgbClr val="ffffff"/>
          </a:solidFill>
          <a:ln w="9525">
            <a:noFill/>
          </a:ln>
        </p:spPr>
        <p:style>
          <a:lnRef idx="0"/>
          <a:fillRef idx="0"/>
          <a:effectRef idx="0"/>
          <a:fontRef idx="minor"/>
        </p:style>
        <p:txBody>
          <a:bodyPr anchor="ctr">
            <a:spAutoFit/>
          </a:bodyPr>
          <a:p>
            <a:pPr>
              <a:lnSpc>
                <a:spcPct val="100000"/>
              </a:lnSpc>
              <a:tabLst>
                <a:tab algn="l" pos="0"/>
              </a:tabLst>
            </a:pPr>
            <a:r>
              <a:rPr b="0" lang="en-US" sz="2800" spc="-1" strike="noStrike">
                <a:solidFill>
                  <a:srgbClr val="000000"/>
                </a:solidFill>
                <a:latin typeface="Arial"/>
                <a:ea typeface="DejaVu Sans"/>
              </a:rPr>
              <a:t>You can adjust the gap size by using one of the following properties:</a:t>
            </a:r>
            <a:endParaRPr b="0" lang="en-IN" sz="2800" spc="-1" strike="noStrike">
              <a:latin typeface="Arial"/>
            </a:endParaRPr>
          </a:p>
          <a:p>
            <a:pPr>
              <a:lnSpc>
                <a:spcPct val="100000"/>
              </a:lnSpc>
              <a:buClr>
                <a:srgbClr val="dc143c"/>
              </a:buClr>
              <a:buFont typeface="Symbol" charset="2"/>
              <a:buChar char=""/>
              <a:tabLst>
                <a:tab algn="l" pos="0"/>
              </a:tabLst>
            </a:pPr>
            <a:r>
              <a:rPr b="0" lang="en-US" sz="2800" spc="-1" strike="noStrike">
                <a:solidFill>
                  <a:srgbClr val="dc143c"/>
                </a:solidFill>
                <a:latin typeface="Arial"/>
                <a:ea typeface="DejaVu Sans"/>
              </a:rPr>
              <a:t>column-gap</a:t>
            </a:r>
            <a:endParaRPr b="0" lang="en-IN" sz="2800" spc="-1" strike="noStrike">
              <a:latin typeface="Arial"/>
            </a:endParaRPr>
          </a:p>
          <a:p>
            <a:pPr>
              <a:lnSpc>
                <a:spcPct val="100000"/>
              </a:lnSpc>
              <a:buClr>
                <a:srgbClr val="dc143c"/>
              </a:buClr>
              <a:buFont typeface="Symbol" charset="2"/>
              <a:buChar char=""/>
              <a:tabLst>
                <a:tab algn="l" pos="0"/>
              </a:tabLst>
            </a:pPr>
            <a:r>
              <a:rPr b="0" lang="en-US" sz="2800" spc="-1" strike="noStrike">
                <a:solidFill>
                  <a:srgbClr val="dc143c"/>
                </a:solidFill>
                <a:latin typeface="Arial"/>
                <a:ea typeface="DejaVu Sans"/>
              </a:rPr>
              <a:t>row-gap</a:t>
            </a:r>
            <a:endParaRPr b="0" lang="en-IN" sz="2800" spc="-1" strike="noStrike">
              <a:latin typeface="Arial"/>
            </a:endParaRPr>
          </a:p>
          <a:p>
            <a:pPr>
              <a:lnSpc>
                <a:spcPct val="100000"/>
              </a:lnSpc>
              <a:buClr>
                <a:srgbClr val="dc143c"/>
              </a:buClr>
              <a:buFont typeface="Symbol" charset="2"/>
              <a:buChar char=""/>
              <a:tabLst>
                <a:tab algn="l" pos="0"/>
              </a:tabLst>
            </a:pPr>
            <a:r>
              <a:rPr b="0" lang="en-US" sz="2800" spc="-1" strike="noStrike">
                <a:solidFill>
                  <a:srgbClr val="dc143c"/>
                </a:solidFill>
                <a:latin typeface="Arial"/>
                <a:ea typeface="DejaVu Sans"/>
              </a:rPr>
              <a:t>gap</a:t>
            </a:r>
            <a:endParaRPr b="0" lang="en-IN" sz="2800" spc="-1" strike="noStrike">
              <a:latin typeface="Arial"/>
            </a:endParaRPr>
          </a:p>
          <a:p>
            <a:pPr>
              <a:lnSpc>
                <a:spcPct val="100000"/>
              </a:lnSpc>
              <a:tabLst>
                <a:tab algn="l" pos="0"/>
              </a:tabLs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Rectangle 1"/>
          <p:cNvSpPr/>
          <p:nvPr/>
        </p:nvSpPr>
        <p:spPr>
          <a:xfrm>
            <a:off x="742680" y="825120"/>
            <a:ext cx="1022472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column-gap: 50px;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auto auto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.grid-item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border: 1px solid rgba(0, 0, 0,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Rectangle 1"/>
          <p:cNvSpPr/>
          <p:nvPr/>
        </p:nvSpPr>
        <p:spPr>
          <a:xfrm>
            <a:off x="598680" y="686520"/>
            <a:ext cx="10512720" cy="6797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&lt;h1&gt;The column-gap Property&lt;/h1&gt;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&lt;p&gt;Use the &lt;em&gt;column-gap&lt;/em&gt; property to adjust the space between the columns:&lt;/p&gt;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class="grid-item"&gt;6&lt;/div&gt;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class="grid-item"&gt;7&lt;/div&gt;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class="grid-item"&gt;8&lt;/div&gt;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class="grid-item"&gt;9&lt;/div&gt;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Rectangle 1"/>
          <p:cNvSpPr/>
          <p:nvPr/>
        </p:nvSpPr>
        <p:spPr>
          <a:xfrm>
            <a:off x="670680" y="827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1" lang="en-US" sz="2000" spc="-1" strike="noStrike">
                <a:solidFill>
                  <a:srgbClr val="000000"/>
                </a:solidFill>
                <a:latin typeface="Arial"/>
                <a:ea typeface="DejaVu Sans"/>
              </a:rPr>
              <a:t>  row-gap: 50px;</a:t>
            </a:r>
            <a:br/>
            <a:r>
              <a:rPr b="0" lang="en-US" sz="2000" spc="-1" strike="noStrike">
                <a:solidFill>
                  <a:srgbClr val="000000"/>
                </a:solidFill>
                <a:latin typeface="Arial"/>
                <a:ea typeface="DejaVu Sans"/>
              </a:rPr>
              <a:t>}</a:t>
            </a:r>
            <a:endParaRPr b="0" lang="en-IN" sz="2000" spc="-1" strike="noStrike">
              <a:latin typeface="Arial"/>
            </a:endParaRPr>
          </a:p>
        </p:txBody>
      </p:sp>
      <p:sp>
        <p:nvSpPr>
          <p:cNvPr id="127" name="Rectangle 2"/>
          <p:cNvSpPr/>
          <p:nvPr/>
        </p:nvSpPr>
        <p:spPr>
          <a:xfrm>
            <a:off x="742680" y="2771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1" lang="en-US" sz="2000" spc="-1" strike="noStrike">
                <a:solidFill>
                  <a:srgbClr val="000000"/>
                </a:solidFill>
                <a:latin typeface="Arial"/>
                <a:ea typeface="DejaVu Sans"/>
              </a:rPr>
              <a:t>  gap: 50px 100px;</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Rectangle 1"/>
          <p:cNvSpPr/>
          <p:nvPr/>
        </p:nvSpPr>
        <p:spPr>
          <a:xfrm>
            <a:off x="310680" y="611640"/>
            <a:ext cx="11449080" cy="1919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Arial"/>
                <a:ea typeface="DejaVu Sans"/>
              </a:rPr>
              <a:t>Grid Lines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The lines between columns are called </a:t>
            </a:r>
            <a:r>
              <a:rPr b="0" i="1" lang="en-US" sz="2000" spc="-1" strike="noStrike">
                <a:solidFill>
                  <a:srgbClr val="000000"/>
                </a:solidFill>
                <a:latin typeface="Arial"/>
                <a:ea typeface="DejaVu Sans"/>
              </a:rPr>
              <a:t>column lines</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The lines between rows are called </a:t>
            </a:r>
            <a:r>
              <a:rPr b="0" i="1" lang="en-US" sz="2000" spc="-1" strike="noStrike">
                <a:solidFill>
                  <a:srgbClr val="000000"/>
                </a:solidFill>
                <a:latin typeface="Arial"/>
                <a:ea typeface="DejaVu Sans"/>
              </a:rPr>
              <a:t>row lines</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br/>
            <a:endParaRPr b="0" lang="en-IN" sz="2000" spc="-1" strike="noStrike">
              <a:latin typeface="Arial"/>
            </a:endParaRPr>
          </a:p>
        </p:txBody>
      </p:sp>
      <p:pic>
        <p:nvPicPr>
          <p:cNvPr id="129" name="Picture 2" descr=""/>
          <p:cNvPicPr/>
          <p:nvPr/>
        </p:nvPicPr>
        <p:blipFill>
          <a:blip r:embed="rId1"/>
          <a:stretch/>
        </p:blipFill>
        <p:spPr>
          <a:xfrm>
            <a:off x="2038680" y="2339640"/>
            <a:ext cx="6295680" cy="4857480"/>
          </a:xfrm>
          <a:prstGeom prst="rect">
            <a:avLst/>
          </a:prstGeom>
          <a:ln w="9525">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Rectangle 1"/>
          <p:cNvSpPr/>
          <p:nvPr/>
        </p:nvSpPr>
        <p:spPr>
          <a:xfrm>
            <a:off x="238680" y="467640"/>
            <a:ext cx="11449080" cy="1005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Row</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The purpose of a row is to wrap all the columns.</a:t>
            </a:r>
            <a:endParaRPr b="0" lang="en-IN" sz="2000" spc="-1" strike="noStrike">
              <a:latin typeface="Arial"/>
            </a:endParaRPr>
          </a:p>
        </p:txBody>
      </p:sp>
      <p:sp>
        <p:nvSpPr>
          <p:cNvPr id="46" name="Rectangle 2"/>
          <p:cNvSpPr/>
          <p:nvPr/>
        </p:nvSpPr>
        <p:spPr>
          <a:xfrm>
            <a:off x="462240" y="1691640"/>
            <a:ext cx="2976120" cy="1919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Arial"/>
                <a:ea typeface="DejaVu Sans"/>
              </a:rPr>
              <a:t>&lt;div class="container"&gt;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class="row"&gt;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p:txBody>
      </p:sp>
      <p:sp>
        <p:nvSpPr>
          <p:cNvPr id="47" name="Rectangle 3"/>
          <p:cNvSpPr/>
          <p:nvPr/>
        </p:nvSpPr>
        <p:spPr>
          <a:xfrm>
            <a:off x="526680" y="3924000"/>
            <a:ext cx="11232720" cy="2224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Column</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We should place the columns inside a row and the content inside a column.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We can specify the number of columns our content should occupy in any device. The number of columns we specify should be a number in the range of 1 to 12</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Rectangle 1"/>
          <p:cNvSpPr/>
          <p:nvPr/>
        </p:nvSpPr>
        <p:spPr>
          <a:xfrm>
            <a:off x="958680" y="271080"/>
            <a:ext cx="10152720" cy="6948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grid;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grid-template-columns: auto auto auto;</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gap: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#2196F3;</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&gt; div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rgba(255, 255, 255, 0.8);</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20px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font-size: 30px;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.item1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grid-column-start: 1;</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grid-column-end: 3;</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
        <p:nvSpPr>
          <p:cNvPr id="131" name="Rectangle 2"/>
          <p:cNvSpPr/>
          <p:nvPr/>
        </p:nvSpPr>
        <p:spPr>
          <a:xfrm>
            <a:off x="4343040" y="5364000"/>
            <a:ext cx="5997240" cy="1187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.item1 {</a:t>
            </a:r>
            <a:br/>
            <a:r>
              <a:rPr b="1" lang="en-US" sz="1800" spc="-1" strike="noStrike">
                <a:solidFill>
                  <a:srgbClr val="000000"/>
                </a:solidFill>
                <a:latin typeface="Arial"/>
                <a:ea typeface="DejaVu Sans"/>
              </a:rPr>
              <a:t>  grid-row-start: 1;</a:t>
            </a:r>
            <a:br/>
            <a:r>
              <a:rPr b="1" lang="en-US" sz="1800" spc="-1" strike="noStrike">
                <a:solidFill>
                  <a:srgbClr val="000000"/>
                </a:solidFill>
                <a:latin typeface="Arial"/>
                <a:ea typeface="DejaVu Sans"/>
              </a:rPr>
              <a:t>  grid-row-end: 3;</a:t>
            </a:r>
            <a:br/>
            <a:r>
              <a:rPr b="1" lang="en-US" sz="1800" spc="-1" strike="noStrike">
                <a:solidFill>
                  <a:srgbClr val="000000"/>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Rectangle 1"/>
          <p:cNvSpPr/>
          <p:nvPr/>
        </p:nvSpPr>
        <p:spPr>
          <a:xfrm>
            <a:off x="454680" y="825120"/>
            <a:ext cx="11160720" cy="5576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&lt;h1&gt;Grid Lines&lt;/h1&gt;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class="grid-container"&gt;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class="item1"&gt;1&lt;/div&gt;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class="item2"&gt;2&lt;/div&gt;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class="item3"&gt;3&lt;/div&gt;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class="item4"&gt;4&lt;/div&gt;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class="item5"&gt;5&lt;/div&gt;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class="item6"&gt;6&lt;/div&gt;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class="item7"&gt;7&lt;/div&gt;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class="item8"&gt;8&lt;/div&gt;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&lt;p&gt;You can refer to line numbers when placing grid items.&lt;/p&gt;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Rectangle 1"/>
          <p:cNvSpPr/>
          <p:nvPr/>
        </p:nvSpPr>
        <p:spPr>
          <a:xfrm>
            <a:off x="166680" y="611640"/>
            <a:ext cx="11449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CSS Grid Container</a:t>
            </a:r>
            <a:endParaRPr b="0" lang="en-IN" sz="2400" spc="-1" strike="noStrike">
              <a:latin typeface="Arial"/>
            </a:endParaRPr>
          </a:p>
        </p:txBody>
      </p:sp>
      <p:sp>
        <p:nvSpPr>
          <p:cNvPr id="134" name="Rectangle 2"/>
          <p:cNvSpPr/>
          <p:nvPr/>
        </p:nvSpPr>
        <p:spPr>
          <a:xfrm>
            <a:off x="526680" y="1259640"/>
            <a:ext cx="10728720" cy="618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auto auto auto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gap: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&gt; div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border: 1px solid black;</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Rectangle 1"/>
          <p:cNvSpPr/>
          <p:nvPr/>
        </p:nvSpPr>
        <p:spPr>
          <a:xfrm>
            <a:off x="526680" y="271080"/>
            <a:ext cx="11088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&lt;h1&gt;Grid Container&lt;/h1&gt;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&lt;p&gt;A Grid Container consists of grid items arranged in columns and rows&lt;/p&gt;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&lt;div&gt;6&lt;/div&gt;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&lt;div&gt;7&lt;/div&gt;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&lt;div&gt;8&lt;/div&gt;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&lt;p&gt;Direct child elements(s) of the grid container automatically becomes grid items.&lt;/p&gt;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Rectangle 1"/>
          <p:cNvSpPr/>
          <p:nvPr/>
        </p:nvSpPr>
        <p:spPr>
          <a:xfrm>
            <a:off x="238680" y="540000"/>
            <a:ext cx="11377080" cy="2331720"/>
          </a:xfrm>
          <a:prstGeom prst="rect">
            <a:avLst/>
          </a:prstGeom>
          <a:solidFill>
            <a:srgbClr val="ffffff"/>
          </a:solidFill>
          <a:ln w="9525">
            <a:noFill/>
          </a:ln>
        </p:spPr>
        <p:style>
          <a:lnRef idx="0"/>
          <a:fillRef idx="0"/>
          <a:effectRef idx="0"/>
          <a:fontRef idx="minor"/>
        </p:style>
        <p:txBody>
          <a:bodyPr lIns="0" rIns="0" tIns="98280" bIns="98280" anchor="ctr">
            <a:spAutoFit/>
          </a:bodyPr>
          <a:p>
            <a:pPr algn="ctr">
              <a:lnSpc>
                <a:spcPct val="100000"/>
              </a:lnSpc>
              <a:tabLst>
                <a:tab algn="l" pos="0"/>
              </a:tabLst>
            </a:pPr>
            <a:r>
              <a:rPr b="1" lang="en-US" sz="2000" spc="-1" strike="noStrike">
                <a:solidFill>
                  <a:srgbClr val="000000"/>
                </a:solidFill>
                <a:latin typeface="Arial"/>
                <a:ea typeface="DejaVu Sans"/>
              </a:rPr>
              <a:t>Grid Container</a:t>
            </a:r>
            <a:endParaRPr b="0" lang="en-IN" sz="2000" spc="-1" strike="noStrike">
              <a:latin typeface="Arial"/>
            </a:endParaRPr>
          </a:p>
          <a:p>
            <a:pPr algn="ct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To make an HTML element behave as a grid container, you have to set the </a:t>
            </a:r>
            <a:r>
              <a:rPr b="0" lang="en-US" sz="2000" spc="-1" strike="noStrike">
                <a:solidFill>
                  <a:srgbClr val="dc143c"/>
                </a:solidFill>
                <a:latin typeface="Arial"/>
                <a:ea typeface="DejaVu Sans"/>
              </a:rPr>
              <a:t>display</a:t>
            </a:r>
            <a:r>
              <a:rPr b="0" lang="en-US" sz="2000" spc="-1" strike="noStrike">
                <a:solidFill>
                  <a:srgbClr val="000000"/>
                </a:solidFill>
                <a:latin typeface="Arial"/>
                <a:ea typeface="DejaVu Sans"/>
              </a:rPr>
              <a:t> property to </a:t>
            </a:r>
            <a:r>
              <a:rPr b="0" lang="en-US" sz="2000" spc="-1" strike="noStrike">
                <a:solidFill>
                  <a:srgbClr val="dc143c"/>
                </a:solidFill>
                <a:latin typeface="Arial"/>
                <a:ea typeface="DejaVu Sans"/>
              </a:rPr>
              <a:t>grid</a:t>
            </a:r>
            <a:r>
              <a:rPr b="0" lang="en-US" sz="2000" spc="-1" strike="noStrike">
                <a:solidFill>
                  <a:srgbClr val="000000"/>
                </a:solidFill>
                <a:latin typeface="Arial"/>
                <a:ea typeface="DejaVu Sans"/>
              </a:rPr>
              <a:t> or </a:t>
            </a:r>
            <a:r>
              <a:rPr b="0" lang="en-US" sz="2000" spc="-1" strike="noStrike">
                <a:solidFill>
                  <a:srgbClr val="dc143c"/>
                </a:solidFill>
                <a:latin typeface="Arial"/>
                <a:ea typeface="DejaVu Sans"/>
              </a:rPr>
              <a:t>inline-grid</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Grid containers consist of grid items, placed inside columns and rows.</a:t>
            </a:r>
            <a:endParaRPr b="0" lang="en-IN" sz="2000" spc="-1" strike="noStrike">
              <a:latin typeface="Arial"/>
            </a:endParaRPr>
          </a:p>
          <a:p>
            <a:pPr>
              <a:lnSpc>
                <a:spcPct val="100000"/>
              </a:lnSpc>
              <a:tabLst>
                <a:tab algn="l" pos="0"/>
              </a:tabLst>
            </a:pPr>
            <a:br/>
            <a:endParaRPr b="0" lang="en-IN" sz="2000" spc="-1" strike="noStrike">
              <a:latin typeface="Arial"/>
            </a:endParaRPr>
          </a:p>
        </p:txBody>
      </p:sp>
      <p:sp>
        <p:nvSpPr>
          <p:cNvPr id="137" name="Rectangle 2"/>
          <p:cNvSpPr/>
          <p:nvPr/>
        </p:nvSpPr>
        <p:spPr>
          <a:xfrm>
            <a:off x="238680" y="2575440"/>
            <a:ext cx="11377080" cy="233172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The grid-template-columns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grid-template-columns</a:t>
            </a:r>
            <a:r>
              <a:rPr b="0" lang="en-US" sz="2000" spc="-1" strike="noStrike">
                <a:solidFill>
                  <a:srgbClr val="000000"/>
                </a:solidFill>
                <a:latin typeface="Arial"/>
                <a:ea typeface="DejaVu Sans"/>
              </a:rPr>
              <a:t> property defines the number of columns in your grid layout, and it can define the width of each column.</a:t>
            </a: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value is a space-separated-list, where each value defines the width of the respective column.</a:t>
            </a: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If you want your grid layout to contain 4 columns, specify the width of the 4 columns, or "auto" if all columns should have the same width.</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Rectangle 1"/>
          <p:cNvSpPr/>
          <p:nvPr/>
        </p:nvSpPr>
        <p:spPr>
          <a:xfrm>
            <a:off x="526680" y="963720"/>
            <a:ext cx="11016720" cy="618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auto auto auto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gap: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&gt; div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Rectangle 1"/>
          <p:cNvSpPr/>
          <p:nvPr/>
        </p:nvSpPr>
        <p:spPr>
          <a:xfrm>
            <a:off x="598680" y="825120"/>
            <a:ext cx="10944720" cy="618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&lt;h1&gt;The grid-template-columns Property&lt;/h1&gt;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&lt;p&gt;You can use the &lt;em&gt;grid-template-columns&lt;/em&gt; property to specify the number of columns in your grid layout.&lt;/p&gt;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&lt;div&gt;6&lt;/div&gt;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&lt;div&gt;7&lt;/div&gt;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&lt;div&gt;8&lt;/div&gt;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Rectangle 1"/>
          <p:cNvSpPr/>
          <p:nvPr/>
        </p:nvSpPr>
        <p:spPr>
          <a:xfrm flipV="1" rot="10800000">
            <a:off x="382680" y="484560"/>
            <a:ext cx="11377080" cy="397080"/>
          </a:xfrm>
          <a:prstGeom prst="rect">
            <a:avLst/>
          </a:prstGeom>
          <a:noFill/>
          <a:ln w="9525">
            <a:noFill/>
          </a:ln>
        </p:spPr>
        <p:style>
          <a:lnRef idx="0"/>
          <a:fillRef idx="0"/>
          <a:effectRef idx="0"/>
          <a:fontRef idx="minor"/>
        </p:style>
        <p:txBody>
          <a:bodyPr anchor="ctr">
            <a:spAutoFit/>
          </a:bodyPr>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grid-template-columns</a:t>
            </a:r>
            <a:r>
              <a:rPr b="0" lang="en-US" sz="2000" spc="-1" strike="noStrike">
                <a:solidFill>
                  <a:srgbClr val="000000"/>
                </a:solidFill>
                <a:latin typeface="Arial"/>
                <a:ea typeface="DejaVu Sans"/>
              </a:rPr>
              <a:t> property can also be used to specify the size (width) of the columns. </a:t>
            </a:r>
            <a:endParaRPr b="0" lang="en-IN" sz="2000" spc="-1" strike="noStrike">
              <a:latin typeface="Arial"/>
            </a:endParaRPr>
          </a:p>
        </p:txBody>
      </p:sp>
      <p:sp>
        <p:nvSpPr>
          <p:cNvPr id="141" name="Rectangle 2"/>
          <p:cNvSpPr/>
          <p:nvPr/>
        </p:nvSpPr>
        <p:spPr>
          <a:xfrm>
            <a:off x="526680" y="1259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grid-template-columns: 80px 200px auto 40px;</a:t>
            </a:r>
            <a:br/>
            <a:r>
              <a:rPr b="0" lang="en-US" sz="2000" spc="-1" strike="noStrike">
                <a:solidFill>
                  <a:srgbClr val="000000"/>
                </a:solidFill>
                <a:latin typeface="Arial"/>
                <a:ea typeface="DejaVu Sans"/>
              </a:rPr>
              <a:t>}</a:t>
            </a:r>
            <a:endParaRPr b="0" lang="en-IN" sz="2000" spc="-1" strike="noStrike">
              <a:latin typeface="Arial"/>
            </a:endParaRPr>
          </a:p>
        </p:txBody>
      </p:sp>
      <p:sp>
        <p:nvSpPr>
          <p:cNvPr id="142" name="Rectangle 2"/>
          <p:cNvSpPr/>
          <p:nvPr/>
        </p:nvSpPr>
        <p:spPr>
          <a:xfrm>
            <a:off x="310680" y="3232080"/>
            <a:ext cx="11377080" cy="11120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The grid-template-rows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grid-template-rows</a:t>
            </a:r>
            <a:r>
              <a:rPr b="0" lang="en-US" sz="2000" spc="-1" strike="noStrike">
                <a:solidFill>
                  <a:srgbClr val="000000"/>
                </a:solidFill>
                <a:latin typeface="Arial"/>
                <a:ea typeface="DejaVu Sans"/>
              </a:rPr>
              <a:t> property defines the height of each row.</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Picture 2" descr=""/>
          <p:cNvPicPr/>
          <p:nvPr/>
        </p:nvPicPr>
        <p:blipFill>
          <a:blip r:embed="rId1"/>
          <a:stretch/>
        </p:blipFill>
        <p:spPr>
          <a:xfrm>
            <a:off x="958680" y="1115640"/>
            <a:ext cx="9903600" cy="3659400"/>
          </a:xfrm>
          <a:prstGeom prst="rect">
            <a:avLst/>
          </a:prstGeom>
          <a:ln w="9525">
            <a:noFill/>
          </a:ln>
        </p:spPr>
      </p:pic>
      <p:sp>
        <p:nvSpPr>
          <p:cNvPr id="144" name="Rectangle 2"/>
          <p:cNvSpPr/>
          <p:nvPr/>
        </p:nvSpPr>
        <p:spPr>
          <a:xfrm>
            <a:off x="2686680" y="522000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grid-template-rows: 80px 200px;</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Rectangle 1"/>
          <p:cNvSpPr/>
          <p:nvPr/>
        </p:nvSpPr>
        <p:spPr>
          <a:xfrm>
            <a:off x="382680" y="279720"/>
            <a:ext cx="11232720" cy="11120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The justify-content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justify-content</a:t>
            </a:r>
            <a:r>
              <a:rPr b="0" lang="en-US" sz="2000" spc="-1" strike="noStrike">
                <a:solidFill>
                  <a:srgbClr val="000000"/>
                </a:solidFill>
                <a:latin typeface="Arial"/>
                <a:ea typeface="DejaVu Sans"/>
              </a:rPr>
              <a:t> property is used to align the whole grid inside the container.</a:t>
            </a:r>
            <a:endParaRPr b="0" lang="en-IN" sz="2000" spc="-1" strike="noStrike">
              <a:latin typeface="Arial"/>
            </a:endParaRPr>
          </a:p>
        </p:txBody>
      </p:sp>
      <p:pic>
        <p:nvPicPr>
          <p:cNvPr id="146" name="Picture 2" descr=""/>
          <p:cNvPicPr/>
          <p:nvPr/>
        </p:nvPicPr>
        <p:blipFill>
          <a:blip r:embed="rId1"/>
          <a:stretch/>
        </p:blipFill>
        <p:spPr>
          <a:xfrm>
            <a:off x="1534680" y="2051640"/>
            <a:ext cx="8553240" cy="2076120"/>
          </a:xfrm>
          <a:prstGeom prst="rect">
            <a:avLst/>
          </a:prstGeom>
          <a:ln w="9525">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Rectangle 1"/>
          <p:cNvSpPr/>
          <p:nvPr/>
        </p:nvSpPr>
        <p:spPr>
          <a:xfrm>
            <a:off x="238680" y="611640"/>
            <a:ext cx="11449080" cy="2224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&lt;div class="container"&gt;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class="row"&gt;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class="col-12"&gt;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I'm your content inside the grid!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p:txBody>
      </p:sp>
      <p:sp>
        <p:nvSpPr>
          <p:cNvPr id="49" name="Rectangle 2"/>
          <p:cNvSpPr/>
          <p:nvPr/>
        </p:nvSpPr>
        <p:spPr>
          <a:xfrm>
            <a:off x="454680" y="3563640"/>
            <a:ext cx="11304720" cy="70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The Bootstrap class names col-* indicates the number of columns you would like to use out of the possible 12 columns per row. For example, col-1, col-5, etc.</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Rectangle 1"/>
          <p:cNvSpPr/>
          <p:nvPr/>
        </p:nvSpPr>
        <p:spPr>
          <a:xfrm>
            <a:off x="670680" y="686520"/>
            <a:ext cx="1094472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justify-content: space-evenly;</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50px 50px 50px; /*Make the grid smaller than the container*/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gap: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&gt; div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Rectangle 1"/>
          <p:cNvSpPr/>
          <p:nvPr/>
        </p:nvSpPr>
        <p:spPr>
          <a:xfrm>
            <a:off x="670680" y="825120"/>
            <a:ext cx="10800720" cy="618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&lt;h1&gt;The justify-content Property&lt;/h1&gt;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&lt;p&gt;Use the &lt;em&gt;justify-content&lt;/em&gt; property to align the grid inside the container.&lt;/p&gt;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&lt;p&gt;The value "space-evenly" will give the columns equal amount of space between, and around them:&lt;/p&gt;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&lt;div&gt;6&lt;/div&gt;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Rectangle 1"/>
          <p:cNvSpPr/>
          <p:nvPr/>
        </p:nvSpPr>
        <p:spPr>
          <a:xfrm>
            <a:off x="670680" y="611640"/>
            <a:ext cx="921672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justify-content: space-around;</a:t>
            </a:r>
            <a:br/>
            <a:r>
              <a:rPr b="0" lang="en-US" sz="2000" spc="-1" strike="noStrike">
                <a:solidFill>
                  <a:srgbClr val="000000"/>
                </a:solidFill>
                <a:latin typeface="Arial"/>
                <a:ea typeface="DejaVu Sans"/>
              </a:rPr>
              <a:t>}</a:t>
            </a:r>
            <a:endParaRPr b="0" lang="en-IN" sz="2000" spc="-1" strike="noStrike">
              <a:latin typeface="Arial"/>
            </a:endParaRPr>
          </a:p>
        </p:txBody>
      </p:sp>
      <p:sp>
        <p:nvSpPr>
          <p:cNvPr id="150" name="Rectangle 2"/>
          <p:cNvSpPr/>
          <p:nvPr/>
        </p:nvSpPr>
        <p:spPr>
          <a:xfrm>
            <a:off x="742680" y="2483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justify-content: space-between;</a:t>
            </a:r>
            <a:br/>
            <a:r>
              <a:rPr b="0" lang="en-US" sz="2000" spc="-1" strike="noStrike">
                <a:solidFill>
                  <a:srgbClr val="000000"/>
                </a:solidFill>
                <a:latin typeface="Arial"/>
                <a:ea typeface="DejaVu Sans"/>
              </a:rPr>
              <a:t>}</a:t>
            </a:r>
            <a:endParaRPr b="0" lang="en-IN" sz="2000" spc="-1" strike="noStrike">
              <a:latin typeface="Arial"/>
            </a:endParaRPr>
          </a:p>
        </p:txBody>
      </p:sp>
      <p:sp>
        <p:nvSpPr>
          <p:cNvPr id="151" name="Rectangle 3"/>
          <p:cNvSpPr/>
          <p:nvPr/>
        </p:nvSpPr>
        <p:spPr>
          <a:xfrm>
            <a:off x="5639040" y="611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justify-content: center;</a:t>
            </a:r>
            <a:br/>
            <a:r>
              <a:rPr b="0" lang="en-US" sz="2000" spc="-1" strike="noStrike">
                <a:solidFill>
                  <a:srgbClr val="000000"/>
                </a:solidFill>
                <a:latin typeface="Arial"/>
                <a:ea typeface="DejaVu Sans"/>
              </a:rPr>
              <a:t>}</a:t>
            </a:r>
            <a:endParaRPr b="0" lang="en-IN" sz="2000" spc="-1" strike="noStrike">
              <a:latin typeface="Arial"/>
            </a:endParaRPr>
          </a:p>
        </p:txBody>
      </p:sp>
      <p:sp>
        <p:nvSpPr>
          <p:cNvPr id="152" name="Rectangle 4"/>
          <p:cNvSpPr/>
          <p:nvPr/>
        </p:nvSpPr>
        <p:spPr>
          <a:xfrm>
            <a:off x="5567040" y="233964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justify-content: start;</a:t>
            </a:r>
            <a:br/>
            <a:r>
              <a:rPr b="0" lang="en-US" sz="2000" spc="-1" strike="noStrike">
                <a:solidFill>
                  <a:srgbClr val="000000"/>
                </a:solidFill>
                <a:latin typeface="Arial"/>
                <a:ea typeface="DejaVu Sans"/>
              </a:rPr>
              <a:t>}</a:t>
            </a:r>
            <a:endParaRPr b="0" lang="en-IN" sz="2000" spc="-1" strike="noStrike">
              <a:latin typeface="Arial"/>
            </a:endParaRPr>
          </a:p>
        </p:txBody>
      </p:sp>
      <p:sp>
        <p:nvSpPr>
          <p:cNvPr id="153" name="Rectangle 5"/>
          <p:cNvSpPr/>
          <p:nvPr/>
        </p:nvSpPr>
        <p:spPr>
          <a:xfrm>
            <a:off x="814680" y="4860000"/>
            <a:ext cx="599724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justify-content: end;</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Rectangle 1"/>
          <p:cNvSpPr/>
          <p:nvPr/>
        </p:nvSpPr>
        <p:spPr>
          <a:xfrm>
            <a:off x="310680" y="358200"/>
            <a:ext cx="11039400" cy="11120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The align-content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align-content</a:t>
            </a:r>
            <a:r>
              <a:rPr b="0" lang="en-US" sz="2000" spc="-1" strike="noStrike">
                <a:solidFill>
                  <a:srgbClr val="000000"/>
                </a:solidFill>
                <a:latin typeface="Arial"/>
                <a:ea typeface="DejaVu Sans"/>
              </a:rPr>
              <a:t> property is used to </a:t>
            </a:r>
            <a:r>
              <a:rPr b="0" i="1" lang="en-US" sz="2000" spc="-1" strike="noStrike">
                <a:solidFill>
                  <a:srgbClr val="000000"/>
                </a:solidFill>
                <a:latin typeface="Arial"/>
                <a:ea typeface="DejaVu Sans"/>
              </a:rPr>
              <a:t>vertically</a:t>
            </a:r>
            <a:r>
              <a:rPr b="0" lang="en-US" sz="2000" spc="-1" strike="noStrike">
                <a:solidFill>
                  <a:srgbClr val="000000"/>
                </a:solidFill>
                <a:latin typeface="Arial"/>
                <a:ea typeface="DejaVu Sans"/>
              </a:rPr>
              <a:t> align the whole grid inside the container.</a:t>
            </a:r>
            <a:endParaRPr b="0" lang="en-IN" sz="2000" spc="-1" strike="noStrike">
              <a:latin typeface="Arial"/>
            </a:endParaRPr>
          </a:p>
        </p:txBody>
      </p:sp>
      <p:pic>
        <p:nvPicPr>
          <p:cNvPr id="155" name="Picture 2" descr=""/>
          <p:cNvPicPr/>
          <p:nvPr/>
        </p:nvPicPr>
        <p:blipFill>
          <a:blip r:embed="rId1"/>
          <a:stretch/>
        </p:blipFill>
        <p:spPr>
          <a:xfrm>
            <a:off x="1534680" y="1907640"/>
            <a:ext cx="8987040" cy="4357080"/>
          </a:xfrm>
          <a:prstGeom prst="rect">
            <a:avLst/>
          </a:prstGeom>
          <a:ln w="9525">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Rectangle 1"/>
          <p:cNvSpPr/>
          <p:nvPr/>
        </p:nvSpPr>
        <p:spPr>
          <a:xfrm>
            <a:off x="526680" y="467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height: 400px;</a:t>
            </a:r>
            <a:br/>
            <a:r>
              <a:rPr b="0" lang="en-US" sz="2000" spc="-1" strike="noStrike">
                <a:solidFill>
                  <a:srgbClr val="000000"/>
                </a:solidFill>
                <a:latin typeface="Arial"/>
                <a:ea typeface="DejaVu Sans"/>
              </a:rPr>
              <a:t>  align-content: center;</a:t>
            </a:r>
            <a:br/>
            <a:r>
              <a:rPr b="0" lang="en-US" sz="2000" spc="-1" strike="noStrike">
                <a:solidFill>
                  <a:srgbClr val="000000"/>
                </a:solidFill>
                <a:latin typeface="Arial"/>
                <a:ea typeface="DejaVu Sans"/>
              </a:rPr>
              <a:t>}</a:t>
            </a:r>
            <a:endParaRPr b="0" lang="en-IN" sz="2000" spc="-1" strike="noStrike">
              <a:latin typeface="Arial"/>
            </a:endParaRPr>
          </a:p>
        </p:txBody>
      </p:sp>
      <p:sp>
        <p:nvSpPr>
          <p:cNvPr id="157" name="Rectangle 2"/>
          <p:cNvSpPr/>
          <p:nvPr/>
        </p:nvSpPr>
        <p:spPr>
          <a:xfrm>
            <a:off x="5639040" y="467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height: 400px;</a:t>
            </a:r>
            <a:br/>
            <a:r>
              <a:rPr b="0" lang="en-US" sz="2000" spc="-1" strike="noStrike">
                <a:solidFill>
                  <a:srgbClr val="000000"/>
                </a:solidFill>
                <a:latin typeface="Arial"/>
                <a:ea typeface="DejaVu Sans"/>
              </a:rPr>
              <a:t>  align-content: space-evenly;</a:t>
            </a:r>
            <a:br/>
            <a:r>
              <a:rPr b="0" lang="en-US" sz="2000" spc="-1" strike="noStrike">
                <a:solidFill>
                  <a:srgbClr val="000000"/>
                </a:solidFill>
                <a:latin typeface="Arial"/>
                <a:ea typeface="DejaVu Sans"/>
              </a:rPr>
              <a:t>}</a:t>
            </a:r>
            <a:endParaRPr b="0" lang="en-IN" sz="2000" spc="-1" strike="noStrike">
              <a:latin typeface="Arial"/>
            </a:endParaRPr>
          </a:p>
        </p:txBody>
      </p:sp>
      <p:sp>
        <p:nvSpPr>
          <p:cNvPr id="158" name="Rectangle 3"/>
          <p:cNvSpPr/>
          <p:nvPr/>
        </p:nvSpPr>
        <p:spPr>
          <a:xfrm>
            <a:off x="526680" y="2771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height: 400px;</a:t>
            </a:r>
            <a:br/>
            <a:r>
              <a:rPr b="0" lang="en-US" sz="2000" spc="-1" strike="noStrike">
                <a:solidFill>
                  <a:srgbClr val="000000"/>
                </a:solidFill>
                <a:latin typeface="Arial"/>
                <a:ea typeface="DejaVu Sans"/>
              </a:rPr>
              <a:t>  align-content: space-around;</a:t>
            </a:r>
            <a:br/>
            <a:r>
              <a:rPr b="0" lang="en-US" sz="2000" spc="-1" strike="noStrike">
                <a:solidFill>
                  <a:srgbClr val="000000"/>
                </a:solidFill>
                <a:latin typeface="Arial"/>
                <a:ea typeface="DejaVu Sans"/>
              </a:rPr>
              <a:t>}</a:t>
            </a:r>
            <a:endParaRPr b="0" lang="en-IN" sz="2000" spc="-1" strike="noStrike">
              <a:latin typeface="Arial"/>
            </a:endParaRPr>
          </a:p>
        </p:txBody>
      </p:sp>
      <p:sp>
        <p:nvSpPr>
          <p:cNvPr id="159" name="Rectangle 4"/>
          <p:cNvSpPr/>
          <p:nvPr/>
        </p:nvSpPr>
        <p:spPr>
          <a:xfrm>
            <a:off x="5207040" y="2699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height: 400px;</a:t>
            </a:r>
            <a:br/>
            <a:r>
              <a:rPr b="0" lang="en-US" sz="2000" spc="-1" strike="noStrike">
                <a:solidFill>
                  <a:srgbClr val="000000"/>
                </a:solidFill>
                <a:latin typeface="Arial"/>
                <a:ea typeface="DejaVu Sans"/>
              </a:rPr>
              <a:t>  align-content: space-between;</a:t>
            </a:r>
            <a:br/>
            <a:r>
              <a:rPr b="0" lang="en-US" sz="2000" spc="-1" strike="noStrike">
                <a:solidFill>
                  <a:srgbClr val="000000"/>
                </a:solidFill>
                <a:latin typeface="Arial"/>
                <a:ea typeface="DejaVu Sans"/>
              </a:rPr>
              <a:t>}</a:t>
            </a:r>
            <a:endParaRPr b="0" lang="en-IN" sz="2000" spc="-1" strike="noStrike">
              <a:latin typeface="Arial"/>
            </a:endParaRPr>
          </a:p>
        </p:txBody>
      </p:sp>
      <p:sp>
        <p:nvSpPr>
          <p:cNvPr id="160" name="Rectangle 5"/>
          <p:cNvSpPr/>
          <p:nvPr/>
        </p:nvSpPr>
        <p:spPr>
          <a:xfrm>
            <a:off x="670680" y="507600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height: 400px;</a:t>
            </a:r>
            <a:br/>
            <a:r>
              <a:rPr b="0" lang="en-US" sz="2000" spc="-1" strike="noStrike">
                <a:solidFill>
                  <a:srgbClr val="000000"/>
                </a:solidFill>
                <a:latin typeface="Arial"/>
                <a:ea typeface="DejaVu Sans"/>
              </a:rPr>
              <a:t>  align-content: start;</a:t>
            </a:r>
            <a:br/>
            <a:r>
              <a:rPr b="0" lang="en-US" sz="2000" spc="-1" strike="noStrike">
                <a:solidFill>
                  <a:srgbClr val="000000"/>
                </a:solidFill>
                <a:latin typeface="Arial"/>
                <a:ea typeface="DejaVu Sans"/>
              </a:rPr>
              <a:t>}</a:t>
            </a:r>
            <a:endParaRPr b="0" lang="en-IN" sz="2000" spc="-1" strike="noStrike">
              <a:latin typeface="Arial"/>
            </a:endParaRPr>
          </a:p>
        </p:txBody>
      </p:sp>
      <p:sp>
        <p:nvSpPr>
          <p:cNvPr id="161" name="Rectangle 6"/>
          <p:cNvSpPr/>
          <p:nvPr/>
        </p:nvSpPr>
        <p:spPr>
          <a:xfrm>
            <a:off x="4703040" y="493200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.grid-container {</a:t>
            </a:r>
            <a:br/>
            <a:r>
              <a:rPr b="0" lang="en-US" sz="2000" spc="-1" strike="noStrike">
                <a:solidFill>
                  <a:srgbClr val="000000"/>
                </a:solidFill>
                <a:latin typeface="Arial"/>
                <a:ea typeface="DejaVu Sans"/>
              </a:rPr>
              <a:t>  display: grid;</a:t>
            </a:r>
            <a:br/>
            <a:r>
              <a:rPr b="0" lang="en-US" sz="2000" spc="-1" strike="noStrike">
                <a:solidFill>
                  <a:srgbClr val="000000"/>
                </a:solidFill>
                <a:latin typeface="Arial"/>
                <a:ea typeface="DejaVu Sans"/>
              </a:rPr>
              <a:t>  height: 400px;</a:t>
            </a:r>
            <a:br/>
            <a:r>
              <a:rPr b="0" lang="en-US" sz="2000" spc="-1" strike="noStrike">
                <a:solidFill>
                  <a:srgbClr val="000000"/>
                </a:solidFill>
                <a:latin typeface="Arial"/>
                <a:ea typeface="DejaVu Sans"/>
              </a:rPr>
              <a:t>  align-content: end;</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Rectangle 1"/>
          <p:cNvSpPr/>
          <p:nvPr/>
        </p:nvSpPr>
        <p:spPr>
          <a:xfrm>
            <a:off x="310680" y="539640"/>
            <a:ext cx="11521080" cy="395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000000"/>
                </a:solidFill>
                <a:latin typeface="Arial"/>
                <a:ea typeface="DejaVu Sans"/>
              </a:rPr>
              <a:t>CSS Grid Item</a:t>
            </a:r>
            <a:endParaRPr b="0" lang="en-IN" sz="2000" spc="-1" strike="noStrike">
              <a:latin typeface="Arial"/>
            </a:endParaRPr>
          </a:p>
        </p:txBody>
      </p:sp>
      <p:sp>
        <p:nvSpPr>
          <p:cNvPr id="163" name="Rectangle 2"/>
          <p:cNvSpPr/>
          <p:nvPr/>
        </p:nvSpPr>
        <p:spPr>
          <a:xfrm>
            <a:off x="382680" y="755640"/>
            <a:ext cx="10728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gap: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.grid-item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.item1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grid-column: 1 / span 2;</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grid-row: 1;</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Rectangle 2"/>
          <p:cNvSpPr/>
          <p:nvPr/>
        </p:nvSpPr>
        <p:spPr>
          <a:xfrm>
            <a:off x="310680" y="686520"/>
            <a:ext cx="11377080" cy="679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.item2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grid-column: 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grid-row: 1 / span 2;</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.item5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grid-column: 1 / span 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grid-row: 3;</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&lt;h1&gt;A Five Items Grid Layout&lt;/h1&gt;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 item1"&gt;1&lt;/div&gt;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 item2"&gt;2&lt;/div&gt;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 item3"&gt;3&lt;/div&gt;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 item4"&gt;4&lt;/div&gt;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class="grid-item item5"&gt;5&lt;/div&gt;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Rectangle 1"/>
          <p:cNvSpPr/>
          <p:nvPr/>
        </p:nvSpPr>
        <p:spPr>
          <a:xfrm>
            <a:off x="526680" y="755640"/>
            <a:ext cx="11160720" cy="1919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&lt;p&gt;Direct child elements(s) of the grid container automatically becomes grid items.&lt;/p&gt;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&lt;p&gt;Item 1, 2, and 5 are set to span multiple columns or rows.&lt;/p&gt;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p:txBody>
      </p:sp>
      <p:sp>
        <p:nvSpPr>
          <p:cNvPr id="166" name="Rectangle 2"/>
          <p:cNvSpPr/>
          <p:nvPr/>
        </p:nvSpPr>
        <p:spPr>
          <a:xfrm>
            <a:off x="526680" y="3131640"/>
            <a:ext cx="11232720" cy="1919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Child Elements (Items)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A grid </a:t>
            </a:r>
            <a:r>
              <a:rPr b="0" i="1" lang="en-US" sz="2000" spc="-1" strike="noStrike">
                <a:solidFill>
                  <a:srgbClr val="000000"/>
                </a:solidFill>
                <a:latin typeface="Arial"/>
                <a:ea typeface="DejaVu Sans"/>
              </a:rPr>
              <a:t>container</a:t>
            </a:r>
            <a:r>
              <a:rPr b="0" lang="en-US" sz="2000" spc="-1" strike="noStrike">
                <a:solidFill>
                  <a:srgbClr val="000000"/>
                </a:solidFill>
                <a:latin typeface="Arial"/>
                <a:ea typeface="DejaVu Sans"/>
              </a:rPr>
              <a:t> contains grid </a:t>
            </a:r>
            <a:r>
              <a:rPr b="0" i="1" lang="en-US" sz="2000" spc="-1" strike="noStrike">
                <a:solidFill>
                  <a:srgbClr val="000000"/>
                </a:solidFill>
                <a:latin typeface="Arial"/>
                <a:ea typeface="DejaVu Sans"/>
              </a:rPr>
              <a:t>items</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By default, a container has one grid item for each column, in each row, but you can style the grid items so that they will span multiple columns and/or rows.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Rectangle 1"/>
          <p:cNvSpPr/>
          <p:nvPr/>
        </p:nvSpPr>
        <p:spPr>
          <a:xfrm>
            <a:off x="238680" y="329400"/>
            <a:ext cx="11521080" cy="141696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0" lang="en-US" sz="2000" spc="-1" strike="noStrike">
                <a:solidFill>
                  <a:srgbClr val="000000"/>
                </a:solidFill>
                <a:latin typeface="Arial"/>
                <a:ea typeface="DejaVu Sans"/>
              </a:rPr>
              <a:t>The grid-column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grid-column</a:t>
            </a:r>
            <a:r>
              <a:rPr b="0" lang="en-US" sz="2000" spc="-1" strike="noStrike">
                <a:solidFill>
                  <a:srgbClr val="000000"/>
                </a:solidFill>
                <a:latin typeface="Arial"/>
                <a:ea typeface="DejaVu Sans"/>
              </a:rPr>
              <a:t> property defines on which column(s) to place an item.</a:t>
            </a: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You define where the item will start, and where the item will end.</a:t>
            </a:r>
            <a:endParaRPr b="0" lang="en-IN" sz="2000" spc="-1" strike="noStrike">
              <a:latin typeface="Arial"/>
            </a:endParaRPr>
          </a:p>
        </p:txBody>
      </p:sp>
      <p:pic>
        <p:nvPicPr>
          <p:cNvPr id="168" name="Picture 2" descr=""/>
          <p:cNvPicPr/>
          <p:nvPr/>
        </p:nvPicPr>
        <p:blipFill>
          <a:blip r:embed="rId1"/>
          <a:stretch/>
        </p:blipFill>
        <p:spPr>
          <a:xfrm>
            <a:off x="958680" y="2555640"/>
            <a:ext cx="10150920" cy="3444480"/>
          </a:xfrm>
          <a:prstGeom prst="rect">
            <a:avLst/>
          </a:prstGeom>
          <a:ln w="9525">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Rectangle 1"/>
          <p:cNvSpPr/>
          <p:nvPr/>
        </p:nvSpPr>
        <p:spPr>
          <a:xfrm>
            <a:off x="886680" y="107280"/>
            <a:ext cx="9936720" cy="7408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auto auto auto auto auto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gap: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&gt; div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.item1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grid-column: 1 / 5;</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Rectangle 1"/>
          <p:cNvSpPr/>
          <p:nvPr/>
        </p:nvSpPr>
        <p:spPr>
          <a:xfrm>
            <a:off x="310680" y="395640"/>
            <a:ext cx="1152108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  &lt;head&gt;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&lt;link rel="stylesheet" href="https://stackpath.bootstrapcdn.com/bootstrap/4.5.2/css/bootstrap.min.css" integrity="sha384-JcKb8q3iqJ61gNV9KGb8thSsNjpSL0n8PARn9HuZOnIxN0hoP+VmmDGMN5t9UJ0Z" crossorigin="anonymous"&gt;    &lt;script src="https://code.jquery.com/jquery-3.5.1.slim.min.js" integrity="sha384-DfXdz2htPH0lsSSs5nCTpuj/zy4C+OGpamoFVy38MVBnE+IbbVYUew+OrCXaRkfj" crossorigin="anonymous"&gt;&lt;/script&gt;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&lt;script src="https://cdn.jsdelivr.net/npm/popper.js@1.16.1/dist/umd/popper.min.js" integrity="sha384-9/reFTGAW83EW2RDu2S0VKaIzap3H66lZH81PoYlFhbGU+6BZp6G7niu735Sk7lN" crossorigin="anonymous"&gt;&lt;/script&gt;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&lt;script src="https://stackpath.bootstrapcdn.com/bootstrap/4.5.2/js/bootstrap.min.js" integrity="sha384-B4gt1jrGC7Jh4AgTPSdUtOBvfO8shuf57BaghqFfPlYxofvL8/KUEfYiJOMMV+rV" crossorigin="anonymous"&gt;&lt;/script&gt;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&lt;/head&gt;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class="container"&gt;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class="row"&gt;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class="col-12"&gt;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&lt;h1 class="heading"&gt;Taj Mahal&lt;/h1&gt;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&lt;p&gt;  The Taj Mahal is an ivory-white marble mausoleum on the southern bank of the river Yamuna in the Indian city of Agra.    &lt;/p&gt;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  &lt;/body&gt;&lt;/html&gt;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Rectangle 1"/>
          <p:cNvSpPr/>
          <p:nvPr/>
        </p:nvSpPr>
        <p:spPr>
          <a:xfrm>
            <a:off x="382680" y="0"/>
            <a:ext cx="10584720" cy="7222680"/>
          </a:xfrm>
          <a:prstGeom prst="rect">
            <a:avLst/>
          </a:prstGeom>
          <a:noFill/>
          <a:ln w="0">
            <a:noFill/>
          </a:ln>
        </p:spPr>
        <p:style>
          <a:lnRef idx="0"/>
          <a:fillRef idx="0"/>
          <a:effectRef idx="0"/>
          <a:fontRef idx="minor"/>
        </p:style>
        <p:txBody>
          <a:bodyPr lIns="90000" rIns="90000" tIns="45000" bIns="45000">
            <a:spAutoFit/>
          </a:bodyPr>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&lt;h1&gt;The grid-column Property&lt;/h1&gt;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&lt;p&gt;Use the &lt;em&gt;grid-column&lt;/em&gt; property to specify where to place an item.&lt;/p&gt;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&lt;p&gt;Item1 will start on column 1 and end before column 5:&lt;/p&gt;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class="grid-container"&gt;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class="item1"&gt;1&lt;/div&gt;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class="item2"&gt;2&lt;/div&gt;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class="item3"&gt;3&lt;/div&gt;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class="item4"&gt;4&lt;/div&gt;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class="item5"&gt;5&lt;/div&gt;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class="item6"&gt;6&lt;/div&gt;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class="item7"&gt;7&lt;/div&gt;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class="item8"&gt;8&lt;/div&gt;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class="item9"&gt;9&lt;/div&gt;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class="item10"&gt;10&lt;/div&gt;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class="item11"&gt;11&lt;/div&gt;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class="item12"&gt;12&lt;/div&gt;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class="item13"&gt;13&lt;/div&gt;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class="item14"&gt;14&lt;/div&gt;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class="item15"&gt;15&lt;/div&gt;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Rectangle 1"/>
          <p:cNvSpPr/>
          <p:nvPr/>
        </p:nvSpPr>
        <p:spPr>
          <a:xfrm>
            <a:off x="670680" y="827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.item1 {</a:t>
            </a:r>
            <a:endParaRPr b="0" lang="en-IN" sz="2000" spc="-1" strike="noStrike">
              <a:latin typeface="Arial"/>
            </a:endParaRPr>
          </a:p>
          <a:p>
            <a:pPr>
              <a:lnSpc>
                <a:spcPct val="100000"/>
              </a:lnSpc>
            </a:pPr>
            <a:b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grid-column: 1 / span 3;</a:t>
            </a:r>
            <a:endParaRPr b="0" lang="en-IN" sz="2000" spc="-1" strike="noStrike">
              <a:latin typeface="Arial"/>
            </a:endParaRPr>
          </a:p>
          <a:p>
            <a:pPr>
              <a:lnSpc>
                <a:spcPct val="100000"/>
              </a:lnSpc>
            </a:pPr>
            <a:br/>
            <a:r>
              <a:rPr b="0" lang="en-US" sz="2000" spc="-1" strike="noStrike">
                <a:solidFill>
                  <a:srgbClr val="000000"/>
                </a:solidFill>
                <a:latin typeface="Arial"/>
                <a:ea typeface="DejaVu Sans"/>
              </a:rPr>
              <a:t>}</a:t>
            </a:r>
            <a:endParaRPr b="0" lang="en-IN" sz="2000" spc="-1" strike="noStrike">
              <a:latin typeface="Arial"/>
            </a:endParaRPr>
          </a:p>
        </p:txBody>
      </p:sp>
      <p:sp>
        <p:nvSpPr>
          <p:cNvPr id="172" name="Rectangle 2"/>
          <p:cNvSpPr/>
          <p:nvPr/>
        </p:nvSpPr>
        <p:spPr>
          <a:xfrm>
            <a:off x="598680" y="3419640"/>
            <a:ext cx="599724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.item2 {</a:t>
            </a:r>
            <a:endParaRPr b="0" lang="en-IN" sz="2000" spc="-1" strike="noStrike">
              <a:latin typeface="Arial"/>
            </a:endParaRPr>
          </a:p>
          <a:p>
            <a:pPr>
              <a:lnSpc>
                <a:spcPct val="100000"/>
              </a:lnSpc>
            </a:pPr>
            <a:b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grid-column: 2 / span 3;</a:t>
            </a:r>
            <a:endParaRPr b="0" lang="en-IN" sz="2000" spc="-1" strike="noStrike">
              <a:latin typeface="Arial"/>
            </a:endParaRPr>
          </a:p>
          <a:p>
            <a:pPr>
              <a:lnSpc>
                <a:spcPct val="100000"/>
              </a:lnSpc>
            </a:pP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Rectangle 1"/>
          <p:cNvSpPr/>
          <p:nvPr/>
        </p:nvSpPr>
        <p:spPr>
          <a:xfrm>
            <a:off x="310680" y="547200"/>
            <a:ext cx="11183400" cy="1721880"/>
          </a:xfrm>
          <a:prstGeom prst="rect">
            <a:avLst/>
          </a:prstGeom>
          <a:solidFill>
            <a:srgbClr val="ffffff"/>
          </a:solidFill>
          <a:ln w="9525">
            <a:noFill/>
          </a:ln>
        </p:spPr>
        <p:style>
          <a:lnRef idx="0"/>
          <a:fillRef idx="0"/>
          <a:effectRef idx="0"/>
          <a:fontRef idx="minor"/>
        </p:style>
        <p:txBody>
          <a:bodyPr lIns="0" rIns="0" tIns="98280" bIns="98280" anchor="ctr">
            <a:spAutoFit/>
          </a:bodyPr>
          <a:p>
            <a:pPr algn="ctr">
              <a:lnSpc>
                <a:spcPct val="100000"/>
              </a:lnSpc>
              <a:tabLst>
                <a:tab algn="l" pos="0"/>
              </a:tabLst>
            </a:pPr>
            <a:r>
              <a:rPr b="1" lang="en-US" sz="2000" spc="-1" strike="noStrike">
                <a:solidFill>
                  <a:srgbClr val="000000"/>
                </a:solidFill>
                <a:latin typeface="Arial"/>
                <a:ea typeface="DejaVu Sans"/>
              </a:rPr>
              <a:t>The grid-row Property: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grid-row</a:t>
            </a:r>
            <a:r>
              <a:rPr b="0" lang="en-US" sz="2000" spc="-1" strike="noStrike">
                <a:solidFill>
                  <a:srgbClr val="000000"/>
                </a:solidFill>
                <a:latin typeface="Arial"/>
                <a:ea typeface="DejaVu Sans"/>
              </a:rPr>
              <a:t> property defines on which row to place an item.</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You define where the item will start, and where the item will end.</a:t>
            </a:r>
            <a:endParaRPr b="0" lang="en-IN" sz="2000" spc="-1" strike="noStrike">
              <a:latin typeface="Arial"/>
            </a:endParaRPr>
          </a:p>
        </p:txBody>
      </p:sp>
      <p:pic>
        <p:nvPicPr>
          <p:cNvPr id="174" name="Picture 2" descr=""/>
          <p:cNvPicPr/>
          <p:nvPr/>
        </p:nvPicPr>
        <p:blipFill>
          <a:blip r:embed="rId1"/>
          <a:stretch/>
        </p:blipFill>
        <p:spPr>
          <a:xfrm>
            <a:off x="1246680" y="2915640"/>
            <a:ext cx="9797760" cy="3276720"/>
          </a:xfrm>
          <a:prstGeom prst="rect">
            <a:avLst/>
          </a:prstGeom>
          <a:ln w="9525">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tangle 1"/>
          <p:cNvSpPr/>
          <p:nvPr/>
        </p:nvSpPr>
        <p:spPr>
          <a:xfrm>
            <a:off x="814680" y="323280"/>
            <a:ext cx="10656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grid;</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grid-template-columns: auto auto auto auto auto auto;</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gap: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#2196F3;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.grid-container &gt; div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rgba(255, 255, 255, 0.8);</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20px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30px;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.item1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grid-row: 1 / 4;</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Rectangle 1"/>
          <p:cNvSpPr/>
          <p:nvPr/>
        </p:nvSpPr>
        <p:spPr>
          <a:xfrm>
            <a:off x="742680" y="179280"/>
            <a:ext cx="10944720" cy="7408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&lt;h1&gt;The grid-row Property&lt;/h1&gt;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&lt;p&gt;Use the &lt;em&gt;grid-row&lt;/em&gt; property to specify where to place an item.&lt;/p&gt;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&lt;p&gt;Item1 will start on row-line 1 and end on row-line 4:&lt;/p&gt;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class="grid-container"&gt;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class="item1"&gt;1&lt;/div&gt;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class="item2"&gt;2&lt;/div&gt;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class="item3"&gt;3&lt;/div&gt;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class="item4"&gt;4&lt;/div&gt;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class="item5"&gt;5&lt;/div&gt;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class="item6"&gt;6&lt;/div&gt;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class="item7"&gt;7&lt;/div&gt;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class="item8"&gt;8&lt;/div&gt;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class="item9"&gt;9&lt;/div&gt;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class="item10"&gt;10&lt;/div&gt;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class="item11"&gt;11&lt;/div&gt;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class="item12"&gt;12&lt;/div&gt;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class="item13"&gt;13&lt;/div&gt;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class="item14"&gt;14&lt;/div&gt;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class="item15"&gt;15&lt;/div&gt;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class="item16"&gt;16&lt;/div&gt;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1"/>
          <p:cNvSpPr/>
          <p:nvPr/>
        </p:nvSpPr>
        <p:spPr>
          <a:xfrm>
            <a:off x="310680" y="267840"/>
            <a:ext cx="11449080" cy="1416960"/>
          </a:xfrm>
          <a:prstGeom prst="rect">
            <a:avLst/>
          </a:prstGeom>
          <a:solidFill>
            <a:srgbClr val="ffffff"/>
          </a:solidFill>
          <a:ln w="9525">
            <a:noFill/>
          </a:ln>
        </p:spPr>
        <p:style>
          <a:lnRef idx="0"/>
          <a:fillRef idx="0"/>
          <a:effectRef idx="0"/>
          <a:fontRef idx="minor"/>
        </p:style>
        <p:txBody>
          <a:bodyPr lIns="0" rIns="0" tIns="98280" bIns="98280" anchor="ctr">
            <a:spAutoFit/>
          </a:bodyPr>
          <a:p>
            <a:pPr algn="ctr">
              <a:lnSpc>
                <a:spcPct val="100000"/>
              </a:lnSpc>
              <a:tabLst>
                <a:tab algn="l" pos="0"/>
              </a:tabLst>
            </a:pPr>
            <a:r>
              <a:rPr b="1" lang="en-US" sz="2000" spc="-1" strike="noStrike">
                <a:solidFill>
                  <a:srgbClr val="000000"/>
                </a:solidFill>
                <a:latin typeface="Arial"/>
                <a:ea typeface="DejaVu Sans"/>
              </a:rPr>
              <a:t>The grid-area Property</a:t>
            </a:r>
            <a:endParaRPr b="0" lang="en-IN" sz="2000" spc="-1" strike="noStrike">
              <a:latin typeface="Arial"/>
            </a:endParaRPr>
          </a:p>
          <a:p>
            <a:pPr algn="ct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grid-area</a:t>
            </a:r>
            <a:r>
              <a:rPr b="0" lang="en-US" sz="2000" spc="-1" strike="noStrike">
                <a:solidFill>
                  <a:srgbClr val="000000"/>
                </a:solidFill>
                <a:latin typeface="Arial"/>
                <a:ea typeface="DejaVu Sans"/>
              </a:rPr>
              <a:t> property can be used as a shorthand property for the </a:t>
            </a:r>
            <a:r>
              <a:rPr b="0" lang="en-US" sz="2000" spc="-1" strike="noStrike">
                <a:solidFill>
                  <a:srgbClr val="dc143c"/>
                </a:solidFill>
                <a:latin typeface="Arial"/>
                <a:ea typeface="DejaVu Sans"/>
              </a:rPr>
              <a:t>grid-row-start</a:t>
            </a:r>
            <a:r>
              <a:rPr b="0" lang="en-US" sz="2000" spc="-1" strike="noStrike">
                <a:solidFill>
                  <a:srgbClr val="000000"/>
                </a:solidFill>
                <a:latin typeface="Arial"/>
                <a:ea typeface="DejaVu Sans"/>
              </a:rPr>
              <a:t>, </a:t>
            </a:r>
            <a:r>
              <a:rPr b="0" lang="en-US" sz="2000" spc="-1" strike="noStrike">
                <a:solidFill>
                  <a:srgbClr val="dc143c"/>
                </a:solidFill>
                <a:latin typeface="Arial"/>
                <a:ea typeface="DejaVu Sans"/>
              </a:rPr>
              <a:t>grid-column-start</a:t>
            </a:r>
            <a:r>
              <a:rPr b="0" lang="en-US" sz="2000" spc="-1" strike="noStrike">
                <a:solidFill>
                  <a:srgbClr val="000000"/>
                </a:solidFill>
                <a:latin typeface="Arial"/>
                <a:ea typeface="DejaVu Sans"/>
              </a:rPr>
              <a:t>, </a:t>
            </a:r>
            <a:r>
              <a:rPr b="0" lang="en-US" sz="2000" spc="-1" strike="noStrike">
                <a:solidFill>
                  <a:srgbClr val="dc143c"/>
                </a:solidFill>
                <a:latin typeface="Arial"/>
                <a:ea typeface="DejaVu Sans"/>
              </a:rPr>
              <a:t>grid-row-end</a:t>
            </a:r>
            <a:r>
              <a:rPr b="0" lang="en-US" sz="2000" spc="-1" strike="noStrike">
                <a:solidFill>
                  <a:srgbClr val="000000"/>
                </a:solidFill>
                <a:latin typeface="Arial"/>
                <a:ea typeface="DejaVu Sans"/>
              </a:rPr>
              <a:t> and the </a:t>
            </a:r>
            <a:r>
              <a:rPr b="0" lang="en-US" sz="2000" spc="-1" strike="noStrike">
                <a:solidFill>
                  <a:srgbClr val="dc143c"/>
                </a:solidFill>
                <a:latin typeface="Arial"/>
                <a:ea typeface="DejaVu Sans"/>
              </a:rPr>
              <a:t>grid-column-end</a:t>
            </a:r>
            <a:r>
              <a:rPr b="0" lang="en-US" sz="2000" spc="-1" strike="noStrike">
                <a:solidFill>
                  <a:srgbClr val="000000"/>
                </a:solidFill>
                <a:latin typeface="Arial"/>
                <a:ea typeface="DejaVu Sans"/>
              </a:rPr>
              <a:t> properties.</a:t>
            </a:r>
            <a:endParaRPr b="0" lang="en-IN" sz="2000" spc="-1" strike="noStrike">
              <a:latin typeface="Arial"/>
            </a:endParaRPr>
          </a:p>
        </p:txBody>
      </p:sp>
      <p:pic>
        <p:nvPicPr>
          <p:cNvPr id="178" name="Picture 2" descr=""/>
          <p:cNvPicPr/>
          <p:nvPr/>
        </p:nvPicPr>
        <p:blipFill>
          <a:blip r:embed="rId1"/>
          <a:stretch/>
        </p:blipFill>
        <p:spPr>
          <a:xfrm>
            <a:off x="1966680" y="2339640"/>
            <a:ext cx="8457840" cy="4600080"/>
          </a:xfrm>
          <a:prstGeom prst="rect">
            <a:avLst/>
          </a:prstGeom>
          <a:ln w="9525">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Rectangle 1"/>
          <p:cNvSpPr/>
          <p:nvPr/>
        </p:nvSpPr>
        <p:spPr>
          <a:xfrm>
            <a:off x="598680" y="409680"/>
            <a:ext cx="1072872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grid;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grid-template-columns: auto auto auto auto auto auto;</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gap: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#2196F3;</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&gt; div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rgba(255, 255, 255, 0.8);</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20px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font-size: 30px;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.item8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grid-area: 1 / 2 / 5 / 6;</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Rectangle 1"/>
          <p:cNvSpPr/>
          <p:nvPr/>
        </p:nvSpPr>
        <p:spPr>
          <a:xfrm>
            <a:off x="238680" y="362880"/>
            <a:ext cx="11449080" cy="6948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&lt;h1&gt;The grid-area Property&lt;/h1&gt;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&lt;p&gt;You can use the &lt;em&gt;grid-area&lt;/em&gt; property to specify where to place an item.&lt;/p&gt;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&lt;p&gt;The syntax is:&lt;/p&gt;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&lt;p&gt;grid-row-start / grid-column-start / grid-row-end / grid-column-end.&lt;/p&gt;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&lt;p&gt;Item8 will start on row-line 1 and column-line 2, and end on row-line 5 column-line 6:&lt;/p&gt;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class="grid-container"&gt;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class="item1"&gt;1&lt;/div&gt;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class="item2"&gt;2&lt;/div&gt;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class="item3"&gt;3&lt;/div&gt;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class="item4"&gt;4&lt;/div&gt;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class="item5"&gt;5&lt;/div&gt;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class="item6"&gt;6&lt;/div&gt;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class="item7"&gt;7&lt;/div&gt;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class="item8"&gt;8&lt;/div&gt;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class="item9"&gt;9&lt;/div&gt;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class="item10"&gt;10&lt;/div&gt;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class="item11"&gt;11&lt;/div&gt;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class="item12"&gt;12&lt;/div&gt;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class="item13"&gt;13&lt;/div&gt;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class="item14"&gt;14&lt;/div&gt;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class="item15"&gt;15&lt;/div&gt;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Rectangle 1"/>
          <p:cNvSpPr/>
          <p:nvPr/>
        </p:nvSpPr>
        <p:spPr>
          <a:xfrm>
            <a:off x="238680" y="472320"/>
            <a:ext cx="11399400" cy="111204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Naming Grid Items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The </a:t>
            </a:r>
            <a:r>
              <a:rPr b="0" lang="en-US" sz="2000" spc="-1" strike="noStrike">
                <a:solidFill>
                  <a:srgbClr val="dc143c"/>
                </a:solidFill>
                <a:latin typeface="Arial"/>
                <a:ea typeface="DejaVu Sans"/>
              </a:rPr>
              <a:t>grid-area</a:t>
            </a:r>
            <a:r>
              <a:rPr b="0" lang="en-US" sz="2000" spc="-1" strike="noStrike">
                <a:solidFill>
                  <a:srgbClr val="000000"/>
                </a:solidFill>
                <a:latin typeface="Arial"/>
                <a:ea typeface="DejaVu Sans"/>
              </a:rPr>
              <a:t> property can also be used to assign names to grid items.</a:t>
            </a:r>
            <a:endParaRPr b="0" lang="en-IN" sz="2000" spc="-1" strike="noStrike">
              <a:latin typeface="Arial"/>
            </a:endParaRPr>
          </a:p>
        </p:txBody>
      </p:sp>
      <p:pic>
        <p:nvPicPr>
          <p:cNvPr id="182" name="Picture 2" descr=""/>
          <p:cNvPicPr/>
          <p:nvPr/>
        </p:nvPicPr>
        <p:blipFill>
          <a:blip r:embed="rId1"/>
          <a:stretch/>
        </p:blipFill>
        <p:spPr>
          <a:xfrm>
            <a:off x="526680" y="2699640"/>
            <a:ext cx="11126160" cy="3258720"/>
          </a:xfrm>
          <a:prstGeom prst="rect">
            <a:avLst/>
          </a:prstGeom>
          <a:ln w="9525">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Rectangle 1"/>
          <p:cNvSpPr/>
          <p:nvPr/>
        </p:nvSpPr>
        <p:spPr>
          <a:xfrm>
            <a:off x="454680" y="424080"/>
            <a:ext cx="1022472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.item1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grid-area: myArea;</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display: grid;</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grid-template-areas: 'myArea myArea myArea myArea myArea';</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gap: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#2196F3;</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10px;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.grid-container &gt; div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rgba(255, 255, 255, 0.8);</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text-align: center;</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padding: 20px 0;</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font-size: 30px;</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Rectangle 1"/>
          <p:cNvSpPr/>
          <p:nvPr/>
        </p:nvSpPr>
        <p:spPr>
          <a:xfrm>
            <a:off x="310680" y="539640"/>
            <a:ext cx="11449080" cy="1310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Creating Multiple Column Layouts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The Layout in the below Code Playground is a </a:t>
            </a:r>
            <a:r>
              <a:rPr b="1" lang="en-US" sz="2000" spc="-1" strike="noStrike">
                <a:solidFill>
                  <a:srgbClr val="000000"/>
                </a:solidFill>
                <a:latin typeface="Arial"/>
                <a:ea typeface="DejaVu Sans"/>
              </a:rPr>
              <a:t>Two Column Layout</a:t>
            </a:r>
            <a:r>
              <a:rPr b="0" lang="en-US" sz="2000" spc="-1" strike="noStrike">
                <a:solidFill>
                  <a:srgbClr val="000000"/>
                </a:solidFill>
                <a:latin typeface="Arial"/>
                <a:ea typeface="DejaVu Sans"/>
              </a:rPr>
              <a:t>. Similarly try out multiple column layouts like One Column Layout, Three Column Layout, etc. in the below Code Playground. </a:t>
            </a:r>
            <a:endParaRPr b="0" lang="en-IN" sz="2000" spc="-1" strike="noStrike">
              <a:latin typeface="Arial"/>
            </a:endParaRPr>
          </a:p>
        </p:txBody>
      </p:sp>
      <p:sp>
        <p:nvSpPr>
          <p:cNvPr id="52" name="Rectangle 2"/>
          <p:cNvSpPr/>
          <p:nvPr/>
        </p:nvSpPr>
        <p:spPr>
          <a:xfrm>
            <a:off x="1318680" y="2195640"/>
            <a:ext cx="9792720" cy="4969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&lt;body&gt;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class="container"&gt;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class="row"&gt;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class="col-8"&gt;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 class="heading"&gt;Taj Mahal&lt;/h1&gt;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&lt;p&gt; The Taj Mahal is an ivory-white marble mausoleum on the southern            bank of the river Yamuna in the Indian city of Agra.&lt;/p&gt;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class="col-4"&gt;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&lt;h1 class="heading"&gt;Mysore Palace&lt;/h1&gt;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&lt;p&gt; The Mysore Palace is a historical palace and the royal residence at Mysore in the Indian State of Karnataka. &lt;/p&gt;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Rectangle 1"/>
          <p:cNvSpPr/>
          <p:nvPr/>
        </p:nvSpPr>
        <p:spPr>
          <a:xfrm>
            <a:off x="526680" y="395640"/>
            <a:ext cx="10728720" cy="667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&lt;h1&gt;The grid-area Property&lt;/h1&gt;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&lt;p&gt;You can use the &lt;em&gt;grid-area&lt;/em&gt; property to name grid items.&lt;/p&gt;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&lt;p&gt;You can refer to the name when you set up the grid layout, by using the &lt;em&gt;grid-template-areas&lt;/em&gt; property on the grid container.&lt;/p&gt;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&lt;p&gt;Item1, is called "myArea" and will take up the place of all five columns:&lt;/p&gt;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&lt;div class="grid-container"&gt;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class="item1"&gt;1&lt;/div&gt;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class="item2"&gt;2&lt;/div&gt;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class="item3"&gt;3&lt;/div&gt;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class="item4"&gt;4&lt;/div&gt;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class="item5"&gt;5&lt;/div&gt;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&lt;div class="item6"&gt;6&lt;/div&gt;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&lt;/div&gt;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Rectangle 1"/>
          <p:cNvSpPr/>
          <p:nvPr/>
        </p:nvSpPr>
        <p:spPr>
          <a:xfrm>
            <a:off x="238680" y="395640"/>
            <a:ext cx="1144908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Responsive Web Design - Media Queries</a:t>
            </a:r>
            <a:endParaRPr b="0" lang="en-IN" sz="2400" spc="-1" strike="noStrike">
              <a:latin typeface="Arial"/>
            </a:endParaRPr>
          </a:p>
        </p:txBody>
      </p:sp>
      <p:sp>
        <p:nvSpPr>
          <p:cNvPr id="186" name="Rectangle 1"/>
          <p:cNvSpPr/>
          <p:nvPr/>
        </p:nvSpPr>
        <p:spPr>
          <a:xfrm>
            <a:off x="144000" y="1051200"/>
            <a:ext cx="11687400" cy="1721880"/>
          </a:xfrm>
          <a:prstGeom prst="rect">
            <a:avLst/>
          </a:prstGeom>
          <a:solidFill>
            <a:srgbClr val="ffffff"/>
          </a:solidFill>
          <a:ln w="9525">
            <a:noFill/>
          </a:ln>
        </p:spPr>
        <p:style>
          <a:lnRef idx="0"/>
          <a:fillRef idx="0"/>
          <a:effectRef idx="0"/>
          <a:fontRef idx="minor"/>
        </p:style>
        <p:txBody>
          <a:bodyPr lIns="0" rIns="0" tIns="98280" bIns="98280" anchor="ctr">
            <a:spAutoFit/>
          </a:bodyPr>
          <a:p>
            <a:pPr>
              <a:lnSpc>
                <a:spcPct val="100000"/>
              </a:lnSpc>
              <a:tabLst>
                <a:tab algn="l" pos="0"/>
              </a:tabLst>
            </a:pPr>
            <a:r>
              <a:rPr b="1" lang="en-US" sz="2000" spc="-1" strike="noStrike">
                <a:solidFill>
                  <a:srgbClr val="000000"/>
                </a:solidFill>
                <a:latin typeface="Arial"/>
                <a:ea typeface="DejaVu Sans"/>
              </a:rPr>
              <a:t>What is a Media Query?</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Media query is a CSS technique introduced in CSS3.</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000000"/>
                </a:solidFill>
                <a:latin typeface="Arial"/>
                <a:ea typeface="DejaVu Sans"/>
              </a:rPr>
              <a:t>It uses the </a:t>
            </a:r>
            <a:r>
              <a:rPr b="0" lang="en-US" sz="2000" spc="-1" strike="noStrike">
                <a:solidFill>
                  <a:srgbClr val="dc143c"/>
                </a:solidFill>
                <a:latin typeface="Arial"/>
                <a:ea typeface="DejaVu Sans"/>
              </a:rPr>
              <a:t>@media</a:t>
            </a:r>
            <a:r>
              <a:rPr b="0" lang="en-US" sz="2000" spc="-1" strike="noStrike">
                <a:solidFill>
                  <a:srgbClr val="000000"/>
                </a:solidFill>
                <a:latin typeface="Arial"/>
                <a:ea typeface="DejaVu Sans"/>
              </a:rPr>
              <a:t> rule to include a block of CSS properties only if a certain condition is true.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Rectangle 1"/>
          <p:cNvSpPr/>
          <p:nvPr/>
        </p:nvSpPr>
        <p:spPr>
          <a:xfrm>
            <a:off x="238680" y="467640"/>
            <a:ext cx="10152720" cy="4479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&lt;!DOCTYPE 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&lt;meta name="viewport" content="width=device-width, initial-scale=1.0"&gt;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body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lightgreen;</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@media only screen and (max-width: 600px)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body {</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background-color: lightblue;</a:t>
            </a:r>
            <a:endParaRPr b="0" lang="en-IN"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&lt;/style&gt;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&lt;/head&gt;</a:t>
            </a:r>
            <a:endParaRPr b="0" lang="en-IN" sz="1800" spc="-1" strike="noStrike">
              <a:latin typeface="Arial"/>
            </a:endParaRPr>
          </a:p>
        </p:txBody>
      </p:sp>
      <p:sp>
        <p:nvSpPr>
          <p:cNvPr id="188" name="Rectangle 2"/>
          <p:cNvSpPr/>
          <p:nvPr/>
        </p:nvSpPr>
        <p:spPr>
          <a:xfrm>
            <a:off x="238680" y="4932000"/>
            <a:ext cx="1144908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&lt;p&gt;Resize the browser window. When the width of this document is 600 pixels or less, the background-color is "lightblue", otherwise it is "lightgreen".&lt;/p&gt;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Arial"/>
                <a:ea typeface="DejaVu Sans"/>
              </a:rPr>
              <a:t>&lt;/body&gt;</a:t>
            </a:r>
            <a:endParaRPr b="0" lang="en-IN" sz="1800" spc="-1" strike="noStrike">
              <a:latin typeface="Arial"/>
            </a:endParaRPr>
          </a:p>
          <a:p>
            <a:pPr>
              <a:lnSpc>
                <a:spcPct val="100000"/>
              </a:lnSpc>
            </a:pPr>
            <a:r>
              <a:rPr b="0" lang="en-US" sz="1800" spc="-1" strike="noStrike">
                <a:solidFill>
                  <a:srgbClr val="000000"/>
                </a:solidFill>
                <a:latin typeface="Arial"/>
                <a:ea typeface="DejaVu Sans"/>
              </a:rPr>
              <a:t>&lt;/html&gt;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Rectangle 1"/>
          <p:cNvSpPr/>
          <p:nvPr/>
        </p:nvSpPr>
        <p:spPr>
          <a:xfrm>
            <a:off x="382680" y="467640"/>
            <a:ext cx="11449080" cy="2224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Add a Breakpoint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Earlier in this tutorial we made a web page with rows and columns, and it was responsive, but it did not look good on a small screen.</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queries can help with that. We can add a breakpoint where certain parts of the design will behave differently on each side of the breakpoint.</a:t>
            </a:r>
            <a:endParaRPr b="0" lang="en-IN" sz="2000" spc="-1" strike="noStrike">
              <a:latin typeface="Arial"/>
            </a:endParaRPr>
          </a:p>
        </p:txBody>
      </p:sp>
      <p:pic>
        <p:nvPicPr>
          <p:cNvPr id="190" name="Picture 2" descr=""/>
          <p:cNvPicPr/>
          <p:nvPr/>
        </p:nvPicPr>
        <p:blipFill>
          <a:blip r:embed="rId1"/>
          <a:stretch/>
        </p:blipFill>
        <p:spPr>
          <a:xfrm>
            <a:off x="1102680" y="3059640"/>
            <a:ext cx="8744760" cy="3240000"/>
          </a:xfrm>
          <a:prstGeom prst="rect">
            <a:avLst/>
          </a:prstGeom>
          <a:ln w="9525">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Rectangle 1"/>
          <p:cNvSpPr/>
          <p:nvPr/>
        </p:nvSpPr>
        <p:spPr>
          <a:xfrm>
            <a:off x="310680" y="395640"/>
            <a:ext cx="10152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initial-scale=1.0"&gt;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box-sizing: border-box;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.row::after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content: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clear: both;</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block;</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[class*="col-"]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float: left;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html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font-family: "Lucida Sans", sans-serif;</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Rectangle 1"/>
          <p:cNvSpPr/>
          <p:nvPr/>
        </p:nvSpPr>
        <p:spPr>
          <a:xfrm>
            <a:off x="454680" y="323280"/>
            <a:ext cx="854316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.header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#9933cc;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.menu ul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list-style-type: none;</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margin: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.menu li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8px;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margin-bottom: 7px;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#33b5e5;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box-shadow: 0 1px 3px rgba(0,0,0,0.12), 0 1px 2px rgba(0,0,0,0.24);</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.menu li:hover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#0099cc;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Rectangle 1"/>
          <p:cNvSpPr/>
          <p:nvPr/>
        </p:nvSpPr>
        <p:spPr>
          <a:xfrm>
            <a:off x="166680" y="1379160"/>
            <a:ext cx="11665080" cy="4969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.aside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#33b5e5;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14px;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box-shadow: 0 1px 3px rgba(0,0,0,0.12), 0 1px 2px rgba(0,0,0,0.24);</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.footer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#0099cc;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12px;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Rectangle 1"/>
          <p:cNvSpPr/>
          <p:nvPr/>
        </p:nvSpPr>
        <p:spPr>
          <a:xfrm>
            <a:off x="310680" y="539640"/>
            <a:ext cx="8687160" cy="679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 For desktop: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.col-1 {width: 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.col-2 {width: 16.66%;}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.col-3 {width: 25%;}</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.col-4 {width: 33.33%;}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.col-5 {width: 41.66%;}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.col-6 {width: 50%;}</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.col-7 {width: 58.33%;}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.col-8 {width: 66.66%;}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.col-9 {width: 75%;}</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.col-10 {width: 83.33%;}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.col-11 {width: 91.66%;}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.col-12 {width: 100%;}</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@media only screen and (max-width: 768px)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For mobile phones: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[class*="col-"]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Rectangle 1"/>
          <p:cNvSpPr/>
          <p:nvPr/>
        </p:nvSpPr>
        <p:spPr>
          <a:xfrm>
            <a:off x="166680" y="686520"/>
            <a:ext cx="883116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class="header"&gt;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&lt;h1&gt;Chania&lt;/h1&gt;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class="row"&gt;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class="col-3 menu"&gt;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&lt;ul&gt;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Flight&lt;/li&gt;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City&lt;/li&gt;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Island&lt;/li&gt;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Food&lt;/li&gt;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&lt;/ul&gt;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class="col-6"&gt;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&lt;h1&gt;The City&lt;/h1&gt;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Rectangle 1"/>
          <p:cNvSpPr/>
          <p:nvPr/>
        </p:nvSpPr>
        <p:spPr>
          <a:xfrm>
            <a:off x="454680" y="686520"/>
            <a:ext cx="11232720" cy="5883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class="col-3 right"&gt;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class="aside"&gt;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&lt;h2&gt;What?&lt;/h2&gt;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a city on the island of Crete.&lt;/p&gt;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&lt;h2&gt;Where?&lt;/h2&gt;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&lt;p&gt;Crete is a Greek island in the Mediterranean Sea.&lt;/p&gt;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&lt;h2&gt;How?&lt;/h2&gt;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&lt;p&gt;You can reach Chania airport from all over Europe.&lt;/p&gt;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class="footer"&gt;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&lt;p&gt;Resize the browser window to see how the content respond to the resizing.&lt;/p&gt;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Shape 1"/>
          <p:cNvSpPr/>
          <p:nvPr/>
        </p:nvSpPr>
        <p:spPr>
          <a:xfrm>
            <a:off x="1008000" y="917640"/>
            <a:ext cx="9647640" cy="396720"/>
          </a:xfrm>
          <a:prstGeom prst="rect">
            <a:avLst/>
          </a:prstGeom>
          <a:noFill/>
          <a:ln w="0">
            <a:noFill/>
          </a:ln>
        </p:spPr>
        <p:style>
          <a:lnRef idx="0"/>
          <a:fillRef idx="0"/>
          <a:effectRef idx="0"/>
          <a:fontRef idx="minor"/>
        </p:style>
        <p:txBody>
          <a:bodyPr lIns="36000" rIns="36000" tIns="36000" bIns="36000" anchor="ctr">
            <a:noAutofit/>
          </a:bodyPr>
          <a:p>
            <a:pPr>
              <a:lnSpc>
                <a:spcPct val="100000"/>
              </a:lnSpc>
            </a:pPr>
            <a:r>
              <a:rPr b="0" lang="en-IN" sz="2200" spc="-1" strike="noStrike">
                <a:solidFill>
                  <a:srgbClr val="000000"/>
                </a:solidFill>
                <a:latin typeface="Noto Sans Regular"/>
                <a:ea typeface="DejaVu Sans"/>
              </a:rPr>
              <a:t>Example for Responsive Web Web Design</a:t>
            </a:r>
            <a:endParaRPr b="0" lang="en-IN" sz="2200" spc="-1" strike="noStrike">
              <a:latin typeface="Arial"/>
            </a:endParaRPr>
          </a:p>
        </p:txBody>
      </p:sp>
      <p:pic>
        <p:nvPicPr>
          <p:cNvPr id="54" name="Picture 126" descr=""/>
          <p:cNvPicPr/>
          <p:nvPr/>
        </p:nvPicPr>
        <p:blipFill>
          <a:blip r:embed="rId1"/>
          <a:stretch/>
        </p:blipFill>
        <p:spPr>
          <a:xfrm>
            <a:off x="1211040" y="2306160"/>
            <a:ext cx="9667080" cy="366624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Rectangle 1"/>
          <p:cNvSpPr/>
          <p:nvPr/>
        </p:nvSpPr>
        <p:spPr>
          <a:xfrm>
            <a:off x="238680" y="683640"/>
            <a:ext cx="11449080" cy="2834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Always Design for Mobile First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Mobile First means designing for mobile before designing for desktop or any other device (This will make the page display faster on smaller devices).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This means that we must make some changes in our CSS.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Instead of changing styles when the width gets </a:t>
            </a:r>
            <a:r>
              <a:rPr b="0" i="1" lang="en-US" sz="2000" spc="-1" strike="noStrike">
                <a:solidFill>
                  <a:srgbClr val="000000"/>
                </a:solidFill>
                <a:latin typeface="Arial"/>
                <a:ea typeface="DejaVu Sans"/>
              </a:rPr>
              <a:t>smaller</a:t>
            </a:r>
            <a:r>
              <a:rPr b="0" lang="en-US" sz="2000" spc="-1" strike="noStrike">
                <a:solidFill>
                  <a:srgbClr val="000000"/>
                </a:solidFill>
                <a:latin typeface="Arial"/>
                <a:ea typeface="DejaVu Sans"/>
              </a:rPr>
              <a:t> than 768px, we should change the design when the width gets </a:t>
            </a:r>
            <a:r>
              <a:rPr b="0" i="1" lang="en-US" sz="2000" spc="-1" strike="noStrike">
                <a:solidFill>
                  <a:srgbClr val="000000"/>
                </a:solidFill>
                <a:latin typeface="Arial"/>
                <a:ea typeface="DejaVu Sans"/>
              </a:rPr>
              <a:t>larger</a:t>
            </a:r>
            <a:r>
              <a:rPr b="0" lang="en-US" sz="2000" spc="-1" strike="noStrike">
                <a:solidFill>
                  <a:srgbClr val="000000"/>
                </a:solidFill>
                <a:latin typeface="Arial"/>
                <a:ea typeface="DejaVu Sans"/>
              </a:rPr>
              <a:t> than 768px. This will make our design Mobile First: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Rectangle 1"/>
          <p:cNvSpPr/>
          <p:nvPr/>
        </p:nvSpPr>
        <p:spPr>
          <a:xfrm>
            <a:off x="238680" y="409680"/>
            <a:ext cx="1123272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&lt;!DOCTYPE 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&lt;meta name="viewport" content="width=device-width, initial-scale=1.0"&gt;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box-sizing: border-box;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.row::after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content: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clear: both;</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display: table;</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[class*="col-"]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float: left;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html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font-family: "Lucida Sans", sans-serif;</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Rectangle 1"/>
          <p:cNvSpPr/>
          <p:nvPr/>
        </p:nvSpPr>
        <p:spPr>
          <a:xfrm>
            <a:off x="454680" y="409680"/>
            <a:ext cx="8543160" cy="7103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.header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#9933cc;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.menu ul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list-style-type: none;</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margin: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.menu li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8px;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margin-bottom: 7px;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#33b5e5;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box-shadow: 0 1px 3px rgba(0,0,0,0.12), 0 1px 2px rgba(0,0,0,0.24);</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.menu li:hover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#0099cc;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Rectangle 1"/>
          <p:cNvSpPr/>
          <p:nvPr/>
        </p:nvSpPr>
        <p:spPr>
          <a:xfrm>
            <a:off x="382680" y="686520"/>
            <a:ext cx="1123272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.aside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#33b5e5;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14px;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box-shadow: 0 1px 3px rgba(0,0,0,0.12), 0 1px 2px rgba(0,0,0,0.24);</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.footer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background-color: #0099cc;</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color: #ffffff;</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text-align: center;</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font-size: 12px;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padding: 15px;</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For mobile phones: */</a:t>
            </a:r>
            <a:endParaRPr b="0" lang="en-IN" sz="2000" spc="-1" strike="noStrike">
              <a:latin typeface="Arial"/>
            </a:endParaRPr>
          </a:p>
          <a:p>
            <a:pPr>
              <a:lnSpc>
                <a:spcPct val="100000"/>
              </a:lnSpc>
            </a:pPr>
            <a:r>
              <a:rPr b="0" lang="en-US" sz="2000" spc="-1" strike="noStrike">
                <a:solidFill>
                  <a:srgbClr val="000000"/>
                </a:solidFill>
                <a:latin typeface="Arial"/>
                <a:ea typeface="DejaVu Sans"/>
              </a:rPr>
              <a:t>[class*="col-"]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Rectangle 1"/>
          <p:cNvSpPr/>
          <p:nvPr/>
        </p:nvSpPr>
        <p:spPr>
          <a:xfrm>
            <a:off x="526680" y="1379160"/>
            <a:ext cx="11160720" cy="5274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@media only screen and (min-width: 768px)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 For desktop: */</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 {width: 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.col-2 {width: 16.66%;}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.col-3 {width: 25%;}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.col-4 {width: 33.33%;}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.col-5 {width: 41.66%;}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.col-6 {width: 50%;}</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.col-7 {width: 58.33%;}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.col-8 {width: 66.66%;}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.col-9 {width: 75%;}</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.col-10 {width: 83.33%;}</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.col-11 {width: 91.66%;}</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.col-12 {width: 100%;}</a:t>
            </a:r>
            <a:endParaRPr b="0" lang="en-IN" sz="2000" spc="-1" strike="noStrike">
              <a:latin typeface="Arial"/>
            </a:endParaRPr>
          </a:p>
          <a:p>
            <a:pPr>
              <a:lnSpc>
                <a:spcPct val="100000"/>
              </a:lnSpc>
            </a:pPr>
            <a:r>
              <a:rPr b="0" lang="en-US" sz="2000" spc="-1" strike="noStrike">
                <a:solidFill>
                  <a:srgbClr val="000000"/>
                </a:solidFill>
                <a:latin typeface="Arial"/>
                <a:ea typeface="DejaVu Sans"/>
              </a:rPr>
              <a: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&lt;/style&gt;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&lt;/head&gt;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Rectangle 1"/>
          <p:cNvSpPr/>
          <p:nvPr/>
        </p:nvSpPr>
        <p:spPr>
          <a:xfrm>
            <a:off x="238680" y="686520"/>
            <a:ext cx="1152108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class="header"&gt;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&lt;h1&gt;Chania&lt;/h1&gt;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class="row"&gt;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class="col-3 menu"&gt;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&lt;ul&gt;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Flight&lt;/li&gt;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City&lt;/li&gt;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Island&lt;/li&gt;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&lt;li&gt;The Food&lt;/li&gt;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&lt;/ul&gt;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class="col-6"&gt;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&lt;h1&gt;The City&lt;/h1&gt;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the capital of the Chania region on the island of Crete. The city can be divided in two parts, the old town and the modern city.&lt;/p&gt;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Rectangle 1"/>
          <p:cNvSpPr/>
          <p:nvPr/>
        </p:nvSpPr>
        <p:spPr>
          <a:xfrm>
            <a:off x="454680" y="686520"/>
            <a:ext cx="11232720" cy="5883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&lt;div class="col-3 right"&gt;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 class="aside"&gt;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&lt;h2&gt;What?&lt;/h2&gt;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&lt;p&gt;Chania is a city on the island of Crete.&lt;/p&gt;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&lt;h2&gt;Where?&lt;/h2&gt;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&lt;p&gt;Crete is a Greek island in the Mediterranean Sea.&lt;/p&gt;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&lt;h2&gt;How?&lt;/h2&gt;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&lt;p&gt;You can reach Chania airport from all over Europe.&lt;/p&gt;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&lt;div class="footer"&gt;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  </a:t>
            </a:r>
            <a:r>
              <a:rPr b="0" lang="en-US" sz="2000" spc="-1" strike="noStrike">
                <a:solidFill>
                  <a:srgbClr val="000000"/>
                </a:solidFill>
                <a:latin typeface="Arial"/>
                <a:ea typeface="DejaVu Sans"/>
              </a:rPr>
              <a:t>&lt;p&gt;Resize the browser window to see how the content respond to the resizing.&lt;/p&gt;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&lt;/div&gt;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&lt;/body&gt;</a:t>
            </a:r>
            <a:endParaRPr b="0" lang="en-IN" sz="2000" spc="-1" strike="noStrike">
              <a:latin typeface="Arial"/>
            </a:endParaRPr>
          </a:p>
          <a:p>
            <a:pPr>
              <a:lnSpc>
                <a:spcPct val="100000"/>
              </a:lnSpc>
            </a:pPr>
            <a:r>
              <a:rPr b="0" lang="en-US" sz="2000" spc="-1" strike="noStrike">
                <a:solidFill>
                  <a:srgbClr val="000000"/>
                </a:solidFill>
                <a:latin typeface="Arial"/>
                <a:ea typeface="DejaVu Sans"/>
              </a:rPr>
              <a:t>&lt;/html&gt;</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Rectangle 1"/>
          <p:cNvSpPr/>
          <p:nvPr/>
        </p:nvSpPr>
        <p:spPr>
          <a:xfrm>
            <a:off x="238680" y="467640"/>
            <a:ext cx="11521080" cy="1614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000000"/>
                </a:solidFill>
                <a:latin typeface="Arial"/>
                <a:ea typeface="DejaVu Sans"/>
              </a:rPr>
              <a:t>Another Breakpoint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You can add as many breakpoints as you like.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US" sz="2000" spc="-1" strike="noStrike">
                <a:solidFill>
                  <a:srgbClr val="000000"/>
                </a:solidFill>
                <a:latin typeface="Arial"/>
                <a:ea typeface="DejaVu Sans"/>
              </a:rPr>
              <a:t>We will also insert a breakpoint between tablets and mobile phones.</a:t>
            </a:r>
            <a:endParaRPr b="0" lang="en-IN" sz="2000" spc="-1" strike="noStrike">
              <a:latin typeface="Arial"/>
            </a:endParaRPr>
          </a:p>
        </p:txBody>
      </p:sp>
      <p:pic>
        <p:nvPicPr>
          <p:cNvPr id="205" name="Picture 2" descr=""/>
          <p:cNvPicPr/>
          <p:nvPr/>
        </p:nvPicPr>
        <p:blipFill>
          <a:blip r:embed="rId1"/>
          <a:stretch/>
        </p:blipFill>
        <p:spPr>
          <a:xfrm>
            <a:off x="382680" y="2411640"/>
            <a:ext cx="10799280" cy="3259440"/>
          </a:xfrm>
          <a:prstGeom prst="rect">
            <a:avLst/>
          </a:prstGeom>
          <a:ln w="9525">
            <a:noFill/>
          </a:ln>
        </p:spPr>
      </p:pic>
      <p:sp>
        <p:nvSpPr>
          <p:cNvPr id="206" name="Rectangle 3"/>
          <p:cNvSpPr/>
          <p:nvPr/>
        </p:nvSpPr>
        <p:spPr>
          <a:xfrm>
            <a:off x="454680" y="6085800"/>
            <a:ext cx="11304720" cy="70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We do this by adding one more media query (at 600px), and a set of new classes for devices larger than 600px (but smaller than 768px):</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Rectangle 1"/>
          <p:cNvSpPr/>
          <p:nvPr/>
        </p:nvSpPr>
        <p:spPr>
          <a:xfrm>
            <a:off x="742680" y="825120"/>
            <a:ext cx="10872720" cy="6493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 For mobile phones: */</a:t>
            </a:r>
            <a:br/>
            <a:r>
              <a:rPr b="0" lang="en-US" sz="2000" spc="-1" strike="noStrike">
                <a:solidFill>
                  <a:srgbClr val="000000"/>
                </a:solidFill>
                <a:latin typeface="Arial"/>
                <a:ea typeface="DejaVu Sans"/>
              </a:rPr>
              <a:t>[class*="col-"] {</a:t>
            </a:r>
            <a:br/>
            <a:r>
              <a:rPr b="0" lang="en-US" sz="2000" spc="-1" strike="noStrike">
                <a:solidFill>
                  <a:srgbClr val="000000"/>
                </a:solidFill>
                <a:latin typeface="Arial"/>
                <a:ea typeface="DejaVu Sans"/>
              </a:rPr>
              <a:t>  width: 100%;</a:t>
            </a:r>
            <a:br/>
            <a:r>
              <a:rPr b="0" lang="en-US" sz="2000" spc="-1" strike="noStrike">
                <a:solidFill>
                  <a:srgbClr val="000000"/>
                </a:solidFill>
                <a:latin typeface="Arial"/>
                <a:ea typeface="DejaVu Sans"/>
              </a:rPr>
              <a:t>}</a:t>
            </a:r>
            <a:br/>
            <a:br/>
            <a:r>
              <a:rPr b="0" lang="en-US" sz="2000" spc="-1" strike="noStrike">
                <a:solidFill>
                  <a:srgbClr val="000000"/>
                </a:solidFill>
                <a:latin typeface="Arial"/>
                <a:ea typeface="DejaVu Sans"/>
              </a:rPr>
              <a:t>@media only screen and (min-width: 600px) {</a:t>
            </a:r>
            <a:br/>
            <a:r>
              <a:rPr b="0" lang="en-US" sz="2000" spc="-1" strike="noStrike">
                <a:solidFill>
                  <a:srgbClr val="000000"/>
                </a:solidFill>
                <a:latin typeface="Arial"/>
                <a:ea typeface="DejaVu Sans"/>
              </a:rPr>
              <a:t>  /* For tablets: */</a:t>
            </a:r>
            <a:br/>
            <a:r>
              <a:rPr b="0" lang="en-US" sz="2000" spc="-1" strike="noStrike">
                <a:solidFill>
                  <a:srgbClr val="000000"/>
                </a:solidFill>
                <a:latin typeface="Arial"/>
                <a:ea typeface="DejaVu Sans"/>
              </a:rPr>
              <a:t>  .col-s-1 {width: 8.33%;}</a:t>
            </a:r>
            <a:br/>
            <a:r>
              <a:rPr b="0" lang="en-US" sz="2000" spc="-1" strike="noStrike">
                <a:solidFill>
                  <a:srgbClr val="000000"/>
                </a:solidFill>
                <a:latin typeface="Arial"/>
                <a:ea typeface="DejaVu Sans"/>
              </a:rPr>
              <a:t>  .col-s-2 {width: 16.66%;}</a:t>
            </a:r>
            <a:br/>
            <a:r>
              <a:rPr b="0" lang="en-US" sz="2000" spc="-1" strike="noStrike">
                <a:solidFill>
                  <a:srgbClr val="000000"/>
                </a:solidFill>
                <a:latin typeface="Arial"/>
                <a:ea typeface="DejaVu Sans"/>
              </a:rPr>
              <a:t>  .col-s-3 {width: 25%;}</a:t>
            </a:r>
            <a:br/>
            <a:r>
              <a:rPr b="0" lang="en-US" sz="2000" spc="-1" strike="noStrike">
                <a:solidFill>
                  <a:srgbClr val="000000"/>
                </a:solidFill>
                <a:latin typeface="Arial"/>
                <a:ea typeface="DejaVu Sans"/>
              </a:rPr>
              <a:t>  .col-s-4 {width: 33.33%;}</a:t>
            </a:r>
            <a:br/>
            <a:r>
              <a:rPr b="0" lang="en-US" sz="2000" spc="-1" strike="noStrike">
                <a:solidFill>
                  <a:srgbClr val="000000"/>
                </a:solidFill>
                <a:latin typeface="Arial"/>
                <a:ea typeface="DejaVu Sans"/>
              </a:rPr>
              <a:t>  .col-s-5 {width: 41.66%;}</a:t>
            </a:r>
            <a:br/>
            <a:r>
              <a:rPr b="0" lang="en-US" sz="2000" spc="-1" strike="noStrike">
                <a:solidFill>
                  <a:srgbClr val="000000"/>
                </a:solidFill>
                <a:latin typeface="Arial"/>
                <a:ea typeface="DejaVu Sans"/>
              </a:rPr>
              <a:t>  .col-s-6 {width: 50%;}</a:t>
            </a:r>
            <a:br/>
            <a:r>
              <a:rPr b="0" lang="en-US" sz="2000" spc="-1" strike="noStrike">
                <a:solidFill>
                  <a:srgbClr val="000000"/>
                </a:solidFill>
                <a:latin typeface="Arial"/>
                <a:ea typeface="DejaVu Sans"/>
              </a:rPr>
              <a:t>  .col-s-7 {width: 58.33%;}</a:t>
            </a:r>
            <a:br/>
            <a:r>
              <a:rPr b="0" lang="en-US" sz="2000" spc="-1" strike="noStrike">
                <a:solidFill>
                  <a:srgbClr val="000000"/>
                </a:solidFill>
                <a:latin typeface="Arial"/>
                <a:ea typeface="DejaVu Sans"/>
              </a:rPr>
              <a:t>  .col-s-8 {width: 66.66%;}</a:t>
            </a:r>
            <a:br/>
            <a:r>
              <a:rPr b="0" lang="en-US" sz="2000" spc="-1" strike="noStrike">
                <a:solidFill>
                  <a:srgbClr val="000000"/>
                </a:solidFill>
                <a:latin typeface="Arial"/>
                <a:ea typeface="DejaVu Sans"/>
              </a:rPr>
              <a:t>  .col-s-9 {width: 75%;}</a:t>
            </a:r>
            <a:br/>
            <a:r>
              <a:rPr b="0" lang="en-US" sz="2000" spc="-1" strike="noStrike">
                <a:solidFill>
                  <a:srgbClr val="000000"/>
                </a:solidFill>
                <a:latin typeface="Arial"/>
                <a:ea typeface="DejaVu Sans"/>
              </a:rPr>
              <a:t>  .col-s-10 {width: 83.33%;}</a:t>
            </a:r>
            <a:br/>
            <a:r>
              <a:rPr b="0" lang="en-US" sz="2000" spc="-1" strike="noStrike">
                <a:solidFill>
                  <a:srgbClr val="000000"/>
                </a:solidFill>
                <a:latin typeface="Arial"/>
                <a:ea typeface="DejaVu Sans"/>
              </a:rPr>
              <a:t>  .col-s-11 {width: 91.66%;}</a:t>
            </a:r>
            <a:br/>
            <a:r>
              <a:rPr b="0" lang="en-US" sz="2000" spc="-1" strike="noStrike">
                <a:solidFill>
                  <a:srgbClr val="000000"/>
                </a:solidFill>
                <a:latin typeface="Arial"/>
                <a:ea typeface="DejaVu Sans"/>
              </a:rPr>
              <a:t>  .col-s-12 {width: 100%;}</a:t>
            </a:r>
            <a:br/>
            <a:r>
              <a:rPr b="0" lang="en-US" sz="2000" spc="-1" strike="noStrike">
                <a:solidFill>
                  <a:srgbClr val="000000"/>
                </a:solidFill>
                <a:latin typeface="Arial"/>
                <a:ea typeface="DejaVu Sans"/>
              </a:rPr>
              <a:t>}</a:t>
            </a:r>
            <a:b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Rectangle 1"/>
          <p:cNvSpPr/>
          <p:nvPr/>
        </p:nvSpPr>
        <p:spPr>
          <a:xfrm>
            <a:off x="670680" y="1656360"/>
            <a:ext cx="11016720" cy="4664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@media only screen and (min-width: 768px) {</a:t>
            </a:r>
            <a:br/>
            <a:r>
              <a:rPr b="0" lang="en-US" sz="2000" spc="-1" strike="noStrike">
                <a:solidFill>
                  <a:srgbClr val="000000"/>
                </a:solidFill>
                <a:latin typeface="Arial"/>
                <a:ea typeface="DejaVu Sans"/>
              </a:rPr>
              <a:t>  /* For desktop: */</a:t>
            </a:r>
            <a:br/>
            <a:r>
              <a:rPr b="0" lang="en-US" sz="2000" spc="-1" strike="noStrike">
                <a:solidFill>
                  <a:srgbClr val="000000"/>
                </a:solidFill>
                <a:latin typeface="Arial"/>
                <a:ea typeface="DejaVu Sans"/>
              </a:rPr>
              <a:t>  .col-1 {width: 8.33%;}</a:t>
            </a:r>
            <a:br/>
            <a:r>
              <a:rPr b="0" lang="en-US" sz="2000" spc="-1" strike="noStrike">
                <a:solidFill>
                  <a:srgbClr val="000000"/>
                </a:solidFill>
                <a:latin typeface="Arial"/>
                <a:ea typeface="DejaVu Sans"/>
              </a:rPr>
              <a:t>  .col-2 {width: 16.66%;}</a:t>
            </a:r>
            <a:br/>
            <a:r>
              <a:rPr b="0" lang="en-US" sz="2000" spc="-1" strike="noStrike">
                <a:solidFill>
                  <a:srgbClr val="000000"/>
                </a:solidFill>
                <a:latin typeface="Arial"/>
                <a:ea typeface="DejaVu Sans"/>
              </a:rPr>
              <a:t>  .col-3 {width: 25%;}</a:t>
            </a:r>
            <a:br/>
            <a:r>
              <a:rPr b="0" lang="en-US" sz="2000" spc="-1" strike="noStrike">
                <a:solidFill>
                  <a:srgbClr val="000000"/>
                </a:solidFill>
                <a:latin typeface="Arial"/>
                <a:ea typeface="DejaVu Sans"/>
              </a:rPr>
              <a:t>  .col-4 {width: 33.33%;}</a:t>
            </a:r>
            <a:br/>
            <a:r>
              <a:rPr b="0" lang="en-US" sz="2000" spc="-1" strike="noStrike">
                <a:solidFill>
                  <a:srgbClr val="000000"/>
                </a:solidFill>
                <a:latin typeface="Arial"/>
                <a:ea typeface="DejaVu Sans"/>
              </a:rPr>
              <a:t>  .col-5 {width: 41.66%;}</a:t>
            </a:r>
            <a:br/>
            <a:r>
              <a:rPr b="0" lang="en-US" sz="2000" spc="-1" strike="noStrike">
                <a:solidFill>
                  <a:srgbClr val="000000"/>
                </a:solidFill>
                <a:latin typeface="Arial"/>
                <a:ea typeface="DejaVu Sans"/>
              </a:rPr>
              <a:t>  .col-6 {width: 50%;}</a:t>
            </a:r>
            <a:br/>
            <a:r>
              <a:rPr b="0" lang="en-US" sz="2000" spc="-1" strike="noStrike">
                <a:solidFill>
                  <a:srgbClr val="000000"/>
                </a:solidFill>
                <a:latin typeface="Arial"/>
                <a:ea typeface="DejaVu Sans"/>
              </a:rPr>
              <a:t>  .col-7 {width: 58.33%;}</a:t>
            </a:r>
            <a:br/>
            <a:r>
              <a:rPr b="0" lang="en-US" sz="2000" spc="-1" strike="noStrike">
                <a:solidFill>
                  <a:srgbClr val="000000"/>
                </a:solidFill>
                <a:latin typeface="Arial"/>
                <a:ea typeface="DejaVu Sans"/>
              </a:rPr>
              <a:t>  .col-8 {width: 66.66%;}</a:t>
            </a:r>
            <a:br/>
            <a:r>
              <a:rPr b="0" lang="en-US" sz="2000" spc="-1" strike="noStrike">
                <a:solidFill>
                  <a:srgbClr val="000000"/>
                </a:solidFill>
                <a:latin typeface="Arial"/>
                <a:ea typeface="DejaVu Sans"/>
              </a:rPr>
              <a:t>  .col-9 {width: 75%;}</a:t>
            </a:r>
            <a:br/>
            <a:r>
              <a:rPr b="0" lang="en-US" sz="2000" spc="-1" strike="noStrike">
                <a:solidFill>
                  <a:srgbClr val="000000"/>
                </a:solidFill>
                <a:latin typeface="Arial"/>
                <a:ea typeface="DejaVu Sans"/>
              </a:rPr>
              <a:t>  .col-10 {width: 83.33%;}</a:t>
            </a:r>
            <a:br/>
            <a:r>
              <a:rPr b="0" lang="en-US" sz="2000" spc="-1" strike="noStrike">
                <a:solidFill>
                  <a:srgbClr val="000000"/>
                </a:solidFill>
                <a:latin typeface="Arial"/>
                <a:ea typeface="DejaVu Sans"/>
              </a:rPr>
              <a:t>  .col-11 {width: 91.66%;}</a:t>
            </a:r>
            <a:br/>
            <a:r>
              <a:rPr b="0" lang="en-US" sz="2000" spc="-1" strike="noStrike">
                <a:solidFill>
                  <a:srgbClr val="000000"/>
                </a:solidFill>
                <a:latin typeface="Arial"/>
                <a:ea typeface="DejaVu Sans"/>
              </a:rPr>
              <a:t>  .col-12 {width: 100%;}</a:t>
            </a:r>
            <a:br/>
            <a:r>
              <a:rPr b="0" lang="en-US" sz="2000" spc="-1" strike="noStrike">
                <a:solidFill>
                  <a:srgbClr val="000000"/>
                </a:solidFill>
                <a:latin typeface="Arial"/>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665</TotalTime>
  <Application>LibreOffice/7.1.7.2$Linux_X86_64 LibreOffice_project/10$Build-2</Application>
  <AppVersion>15.0000</AppVersion>
  <Words>11882</Words>
  <Paragraphs>2208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2022-07-05T14:02:04Z</dcterms:created>
  <dc:creator/>
  <dc:description/>
  <dc:language>en-IN</dc:language>
  <cp:lastModifiedBy/>
  <dcterms:modified xsi:type="dcterms:W3CDTF">2022-08-22T15:57:03Z</dcterms:modified>
  <cp:revision>293</cp:revision>
  <dc:subject/>
  <dc:title>Vivid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168</vt:i4>
  </property>
</Properties>
</file>